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437" r:id="rId3"/>
    <p:sldId id="359" r:id="rId4"/>
    <p:sldId id="440" r:id="rId5"/>
    <p:sldId id="439" r:id="rId6"/>
    <p:sldId id="266" r:id="rId7"/>
    <p:sldId id="441" r:id="rId8"/>
    <p:sldId id="442" r:id="rId9"/>
    <p:sldId id="511" r:id="rId10"/>
    <p:sldId id="444" r:id="rId11"/>
    <p:sldId id="445" r:id="rId12"/>
    <p:sldId id="446" r:id="rId13"/>
    <p:sldId id="452" r:id="rId14"/>
    <p:sldId id="447" r:id="rId15"/>
    <p:sldId id="449" r:id="rId16"/>
    <p:sldId id="450" r:id="rId17"/>
    <p:sldId id="451" r:id="rId18"/>
    <p:sldId id="453" r:id="rId19"/>
    <p:sldId id="458" r:id="rId20"/>
    <p:sldId id="459" r:id="rId21"/>
    <p:sldId id="460" r:id="rId22"/>
    <p:sldId id="461" r:id="rId23"/>
    <p:sldId id="463" r:id="rId24"/>
    <p:sldId id="466" r:id="rId25"/>
    <p:sldId id="467" r:id="rId26"/>
    <p:sldId id="468" r:id="rId27"/>
    <p:sldId id="469" r:id="rId28"/>
    <p:sldId id="470" r:id="rId29"/>
    <p:sldId id="471" r:id="rId30"/>
    <p:sldId id="498" r:id="rId31"/>
    <p:sldId id="499" r:id="rId32"/>
    <p:sldId id="472" r:id="rId33"/>
    <p:sldId id="473" r:id="rId34"/>
    <p:sldId id="474" r:id="rId35"/>
    <p:sldId id="500" r:id="rId36"/>
    <p:sldId id="476" r:id="rId37"/>
    <p:sldId id="477" r:id="rId38"/>
    <p:sldId id="480" r:id="rId39"/>
    <p:sldId id="478" r:id="rId40"/>
    <p:sldId id="479" r:id="rId41"/>
    <p:sldId id="501" r:id="rId42"/>
    <p:sldId id="502" r:id="rId43"/>
    <p:sldId id="503" r:id="rId44"/>
    <p:sldId id="481" r:id="rId45"/>
    <p:sldId id="512" r:id="rId46"/>
    <p:sldId id="482" r:id="rId47"/>
    <p:sldId id="513" r:id="rId48"/>
    <p:sldId id="508" r:id="rId49"/>
    <p:sldId id="577" r:id="rId50"/>
    <p:sldId id="575" r:id="rId51"/>
    <p:sldId id="578" r:id="rId52"/>
    <p:sldId id="583" r:id="rId53"/>
    <p:sldId id="579" r:id="rId54"/>
    <p:sldId id="581" r:id="rId55"/>
    <p:sldId id="582" r:id="rId56"/>
    <p:sldId id="580" r:id="rId57"/>
    <p:sldId id="507" r:id="rId58"/>
    <p:sldId id="489" r:id="rId59"/>
    <p:sldId id="490" r:id="rId60"/>
    <p:sldId id="491" r:id="rId61"/>
    <p:sldId id="492" r:id="rId62"/>
    <p:sldId id="493" r:id="rId63"/>
    <p:sldId id="494" r:id="rId64"/>
    <p:sldId id="496" r:id="rId65"/>
    <p:sldId id="49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0" userDrawn="1">
          <p15:clr>
            <a:srgbClr val="A4A3A4"/>
          </p15:clr>
        </p15:guide>
        <p15:guide id="2" pos="4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ett, Tim" initials="BT" lastIdx="1" clrIdx="0">
    <p:extLst>
      <p:ext uri="{19B8F6BF-5375-455C-9EA6-DF929625EA0E}">
        <p15:presenceInfo xmlns:p15="http://schemas.microsoft.com/office/powerpoint/2012/main" userId="S::Tim.Barrett@dfo-mpo.gc.ca::896f7a71-0bec-4340-acbe-35835a6f88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32" autoAdjust="0"/>
    <p:restoredTop sz="96357" autoAdjust="0"/>
  </p:normalViewPr>
  <p:slideViewPr>
    <p:cSldViewPr snapToGrid="0">
      <p:cViewPr varScale="1">
        <p:scale>
          <a:sx n="110" d="100"/>
          <a:sy n="110" d="100"/>
        </p:scale>
        <p:origin x="461" y="82"/>
      </p:cViewPr>
      <p:guideLst>
        <p:guide orient="horz" pos="550"/>
        <p:guide pos="41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2T10:31:47.333" idx="1">
    <p:pos x="4837" y="1663"/>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57027DB-7AC7-40AC-A4F9-E9E9D764A625}" type="slidenum">
              <a:rPr lang="en-CA" smtClean="0"/>
              <a:t>1</a:t>
            </a:fld>
            <a:endParaRPr lang="en-CA"/>
          </a:p>
        </p:txBody>
      </p:sp>
    </p:spTree>
    <p:extLst>
      <p:ext uri="{BB962C8B-B14F-4D97-AF65-F5344CB8AC3E}">
        <p14:creationId xmlns:p14="http://schemas.microsoft.com/office/powerpoint/2010/main" val="93826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55</a:t>
            </a:fld>
            <a:endParaRPr lang="en-AU"/>
          </a:p>
        </p:txBody>
      </p:sp>
    </p:spTree>
    <p:extLst>
      <p:ext uri="{BB962C8B-B14F-4D97-AF65-F5344CB8AC3E}">
        <p14:creationId xmlns:p14="http://schemas.microsoft.com/office/powerpoint/2010/main" val="2427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56</a:t>
            </a:fld>
            <a:endParaRPr lang="en-AU"/>
          </a:p>
        </p:txBody>
      </p:sp>
    </p:spTree>
    <p:extLst>
      <p:ext uri="{BB962C8B-B14F-4D97-AF65-F5344CB8AC3E}">
        <p14:creationId xmlns:p14="http://schemas.microsoft.com/office/powerpoint/2010/main" val="349446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027DB-7AC7-40AC-A4F9-E9E9D764A625}" type="slidenum">
              <a:rPr lang="en-CA" smtClean="0"/>
              <a:t>2</a:t>
            </a:fld>
            <a:endParaRPr lang="en-CA"/>
          </a:p>
        </p:txBody>
      </p:sp>
    </p:spTree>
    <p:extLst>
      <p:ext uri="{BB962C8B-B14F-4D97-AF65-F5344CB8AC3E}">
        <p14:creationId xmlns:p14="http://schemas.microsoft.com/office/powerpoint/2010/main" val="129282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7027DB-7AC7-40AC-A4F9-E9E9D764A625}" type="slidenum">
              <a:rPr lang="en-CA" smtClean="0"/>
              <a:t>3</a:t>
            </a:fld>
            <a:endParaRPr lang="en-CA"/>
          </a:p>
        </p:txBody>
      </p:sp>
    </p:spTree>
    <p:extLst>
      <p:ext uri="{BB962C8B-B14F-4D97-AF65-F5344CB8AC3E}">
        <p14:creationId xmlns:p14="http://schemas.microsoft.com/office/powerpoint/2010/main" val="21276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49</a:t>
            </a:fld>
            <a:endParaRPr lang="en-AU"/>
          </a:p>
        </p:txBody>
      </p:sp>
    </p:spTree>
    <p:extLst>
      <p:ext uri="{BB962C8B-B14F-4D97-AF65-F5344CB8AC3E}">
        <p14:creationId xmlns:p14="http://schemas.microsoft.com/office/powerpoint/2010/main" val="150026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50</a:t>
            </a:fld>
            <a:endParaRPr lang="en-AU"/>
          </a:p>
        </p:txBody>
      </p:sp>
    </p:spTree>
    <p:extLst>
      <p:ext uri="{BB962C8B-B14F-4D97-AF65-F5344CB8AC3E}">
        <p14:creationId xmlns:p14="http://schemas.microsoft.com/office/powerpoint/2010/main" val="799615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51</a:t>
            </a:fld>
            <a:endParaRPr lang="en-AU"/>
          </a:p>
        </p:txBody>
      </p:sp>
    </p:spTree>
    <p:extLst>
      <p:ext uri="{BB962C8B-B14F-4D97-AF65-F5344CB8AC3E}">
        <p14:creationId xmlns:p14="http://schemas.microsoft.com/office/powerpoint/2010/main" val="3218687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52</a:t>
            </a:fld>
            <a:endParaRPr lang="en-AU"/>
          </a:p>
        </p:txBody>
      </p:sp>
    </p:spTree>
    <p:extLst>
      <p:ext uri="{BB962C8B-B14F-4D97-AF65-F5344CB8AC3E}">
        <p14:creationId xmlns:p14="http://schemas.microsoft.com/office/powerpoint/2010/main" val="173274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53</a:t>
            </a:fld>
            <a:endParaRPr lang="en-AU"/>
          </a:p>
        </p:txBody>
      </p:sp>
    </p:spTree>
    <p:extLst>
      <p:ext uri="{BB962C8B-B14F-4D97-AF65-F5344CB8AC3E}">
        <p14:creationId xmlns:p14="http://schemas.microsoft.com/office/powerpoint/2010/main" val="15561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7D054A-8792-434F-89CD-E64C28DA1A49}" type="slidenum">
              <a:rPr lang="en-AU" smtClean="0"/>
              <a:t>54</a:t>
            </a:fld>
            <a:endParaRPr lang="en-AU"/>
          </a:p>
        </p:txBody>
      </p:sp>
    </p:spTree>
    <p:extLst>
      <p:ext uri="{BB962C8B-B14F-4D97-AF65-F5344CB8AC3E}">
        <p14:creationId xmlns:p14="http://schemas.microsoft.com/office/powerpoint/2010/main" val="1095714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B417EB1-3D12-452A-B7BF-09EF620B8816}" type="datetime1">
              <a:rPr lang="en-CA" smtClean="0"/>
              <a:t>2022-11-22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5EF112F-C7CC-4480-8FD5-5BF18F7778C3}" type="datetime1">
              <a:rPr lang="en-CA" smtClean="0"/>
              <a:t>2022-11-22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DC9FC51-B7A9-487A-AA2F-19405CD1E313}" type="datetime1">
              <a:rPr lang="en-CA" smtClean="0"/>
              <a:t>2022-11-22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9182792" y="6311900"/>
            <a:ext cx="2743200" cy="365125"/>
          </a:xfrm>
        </p:spPr>
        <p:txBody>
          <a:bodyPr/>
          <a:lstStyle>
            <a:lvl1pPr algn="r">
              <a:defRPr/>
            </a:lvl1pPr>
          </a:lstStyle>
          <a:p>
            <a:fld id="{EEDFA2F9-C25F-4A63-B46B-7B5C200A39D1}" type="slidenum">
              <a:rPr lang="en-CA" smtClean="0"/>
              <a:pPr/>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CF441-4596-4875-BEC1-EBF733220A0B}" type="datetime1">
              <a:rPr lang="en-CA" smtClean="0"/>
              <a:t>2022-11-22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C87611D-D6A0-40D5-AB33-66C783A2A90A}" type="datetime1">
              <a:rPr lang="en-CA" smtClean="0"/>
              <a:t>2022-11-22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8F25408-DDF4-4AF8-8D2D-FD7E5EF316B2}" type="datetime1">
              <a:rPr lang="en-CA" smtClean="0"/>
              <a:t>2022-11-22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BFD9AB7-84A9-4333-8A80-D938A83DE9BA}" type="datetime1">
              <a:rPr lang="en-CA" smtClean="0"/>
              <a:t>2022-11-22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09629-7423-421E-B157-2AE2D613A94A}" type="datetime1">
              <a:rPr lang="en-CA" smtClean="0"/>
              <a:t>2022-11-22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EFF7D-0B0A-43F1-97DB-05D283964350}" type="datetime1">
              <a:rPr lang="en-CA" smtClean="0"/>
              <a:t>2022-11-22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6F4B4F-B21E-470A-9AFA-E25E72F0DDD9}" type="datetime1">
              <a:rPr lang="en-CA" smtClean="0"/>
              <a:t>2022-11-22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F261-8CD6-49FD-963A-2F1C91CADB4C}" type="datetime1">
              <a:rPr lang="en-CA" smtClean="0"/>
              <a:t>2022-11-22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ative-land.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ESA-workshops/L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0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EDFA2F9-C25F-4A63-B46B-7B5C200A39D1}" type="slidenum">
              <a:rPr lang="en-CA" smtClean="0"/>
              <a:t>1</a:t>
            </a:fld>
            <a:endParaRPr lang="en-CA"/>
          </a:p>
        </p:txBody>
      </p:sp>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31F-1568-45BF-AB86-0F01EAC90B15}"/>
              </a:ext>
            </a:extLst>
          </p:cNvPr>
          <p:cNvSpPr>
            <a:spLocks noGrp="1"/>
          </p:cNvSpPr>
          <p:nvPr>
            <p:ph type="title"/>
          </p:nvPr>
        </p:nvSpPr>
        <p:spPr/>
        <p:txBody>
          <a:bodyPr/>
          <a:lstStyle/>
          <a:p>
            <a:r>
              <a:rPr lang="en-US" dirty="0"/>
              <a:t>4RST Greenland halibut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D44F1F-E9EC-42E4-9E81-BCE561E40DE7}"/>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geometric mean </a:t>
                </a:r>
                <a:r>
                  <a:rPr lang="en-US" u="sng" dirty="0"/>
                  <a:t>survey index </a:t>
                </a:r>
                <a:r>
                  <a:rPr lang="en-US" dirty="0"/>
                  <a:t>from two productivity periods (1996-2002) and (2004-2012)</a:t>
                </a:r>
              </a:p>
              <a:p>
                <a:r>
                  <a:rPr lang="en-US" dirty="0">
                    <a:solidFill>
                      <a:schemeClr val="accent6"/>
                    </a:solidFill>
                  </a:rPr>
                  <a:t>USR</a:t>
                </a:r>
                <a:r>
                  <a:rPr lang="en-US" dirty="0"/>
                  <a:t> = 0.8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a:t>
                </a:r>
              </a:p>
              <a:p>
                <a:r>
                  <a:rPr lang="en-US" dirty="0">
                    <a:solidFill>
                      <a:srgbClr val="FF0000"/>
                    </a:solidFill>
                  </a:rPr>
                  <a:t>LRP</a:t>
                </a:r>
                <a:r>
                  <a:rPr lang="en-US" dirty="0"/>
                  <a:t> = geometric mean 1990-1994</a:t>
                </a:r>
              </a:p>
              <a:p>
                <a:pPr marL="0" indent="0">
                  <a:buNone/>
                </a:pPr>
                <a:r>
                  <a:rPr lang="en-US" dirty="0"/>
                  <a:t>            (</a:t>
                </a:r>
                <a:r>
                  <a:rPr lang="en-US" dirty="0" err="1"/>
                  <a:t>B</a:t>
                </a:r>
                <a:r>
                  <a:rPr lang="en-US" baseline="-25000" dirty="0" err="1"/>
                  <a:t>recover</a:t>
                </a:r>
                <a:r>
                  <a:rPr lang="en-US" dirty="0"/>
                  <a:t> approach)</a:t>
                </a:r>
              </a:p>
              <a:p>
                <a:endParaRPr lang="en-US" dirty="0"/>
              </a:p>
            </p:txBody>
          </p:sp>
        </mc:Choice>
        <mc:Fallback xmlns="">
          <p:sp>
            <p:nvSpPr>
              <p:cNvPr id="3" name="Content Placeholder 2">
                <a:extLst>
                  <a:ext uri="{FF2B5EF4-FFF2-40B4-BE49-F238E27FC236}">
                    <a16:creationId xmlns:a16="http://schemas.microsoft.com/office/drawing/2014/main" id="{5DD44F1F-E9EC-42E4-9E81-BCE561E40DE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B83A0B-F1EA-45C2-BD00-9DD47311268F}"/>
              </a:ext>
            </a:extLst>
          </p:cNvPr>
          <p:cNvSpPr>
            <a:spLocks noGrp="1"/>
          </p:cNvSpPr>
          <p:nvPr>
            <p:ph type="sldNum" sz="quarter" idx="12"/>
          </p:nvPr>
        </p:nvSpPr>
        <p:spPr/>
        <p:txBody>
          <a:bodyPr/>
          <a:lstStyle/>
          <a:p>
            <a:fld id="{EEDFA2F9-C25F-4A63-B46B-7B5C200A39D1}" type="slidenum">
              <a:rPr lang="en-CA" smtClean="0"/>
              <a:pPr/>
              <a:t>10</a:t>
            </a:fld>
            <a:endParaRPr lang="en-CA"/>
          </a:p>
        </p:txBody>
      </p:sp>
      <p:pic>
        <p:nvPicPr>
          <p:cNvPr id="15362" name="Picture 2">
            <a:extLst>
              <a:ext uri="{FF2B5EF4-FFF2-40B4-BE49-F238E27FC236}">
                <a16:creationId xmlns:a16="http://schemas.microsoft.com/office/drawing/2014/main" id="{9AA8F26A-984E-4F6F-830C-7B581E5A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792" y="365125"/>
            <a:ext cx="2428897" cy="113239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EAF114DA-82DC-4400-8AAC-D4F09CC4C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337" y="2457975"/>
            <a:ext cx="4974696" cy="3530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F15C61-7005-4434-A800-AC474363A08C}"/>
              </a:ext>
            </a:extLst>
          </p:cNvPr>
          <p:cNvSpPr txBox="1"/>
          <p:nvPr/>
        </p:nvSpPr>
        <p:spPr>
          <a:xfrm>
            <a:off x="188802" y="6307693"/>
            <a:ext cx="11164998" cy="369332"/>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DFO. 2021. Assessment of the Gulf of St. Lawrence (4RST) Greenland halibut stock in 2020. DFO SAR 2021/017.</a:t>
            </a:r>
          </a:p>
        </p:txBody>
      </p:sp>
      <p:sp>
        <p:nvSpPr>
          <p:cNvPr id="5" name="Rectangle 4">
            <a:extLst>
              <a:ext uri="{FF2B5EF4-FFF2-40B4-BE49-F238E27FC236}">
                <a16:creationId xmlns:a16="http://schemas.microsoft.com/office/drawing/2014/main" id="{2A590D4A-671A-4CB0-98BA-2D4AC29A017F}"/>
              </a:ext>
            </a:extLst>
          </p:cNvPr>
          <p:cNvSpPr/>
          <p:nvPr/>
        </p:nvSpPr>
        <p:spPr>
          <a:xfrm>
            <a:off x="8237989" y="2583809"/>
            <a:ext cx="813732" cy="3028426"/>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ACAD0F-FD87-4D0C-B456-158A2C0B96E7}"/>
              </a:ext>
            </a:extLst>
          </p:cNvPr>
          <p:cNvSpPr/>
          <p:nvPr/>
        </p:nvSpPr>
        <p:spPr>
          <a:xfrm>
            <a:off x="9312828" y="2583809"/>
            <a:ext cx="1118796" cy="3028426"/>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1AB546-4B9B-4BD6-AB8A-9C8ACCEA730E}"/>
              </a:ext>
            </a:extLst>
          </p:cNvPr>
          <p:cNvSpPr/>
          <p:nvPr/>
        </p:nvSpPr>
        <p:spPr>
          <a:xfrm>
            <a:off x="7424257" y="2583809"/>
            <a:ext cx="552625" cy="302842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2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31F-1568-45BF-AB86-0F01EAC90B15}"/>
              </a:ext>
            </a:extLst>
          </p:cNvPr>
          <p:cNvSpPr>
            <a:spLocks noGrp="1"/>
          </p:cNvSpPr>
          <p:nvPr>
            <p:ph type="title"/>
          </p:nvPr>
        </p:nvSpPr>
        <p:spPr/>
        <p:txBody>
          <a:bodyPr/>
          <a:lstStyle/>
          <a:p>
            <a:r>
              <a:rPr lang="en-US" dirty="0"/>
              <a:t>4R Fall spawning Atlantic herring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D44F1F-E9EC-42E4-9E81-BCE561E40DE7}"/>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𝐵</m:t>
                    </m:r>
                    <m:r>
                      <a:rPr lang="en-US" b="0" i="1" baseline="-25000" dirty="0" smtClean="0">
                        <a:latin typeface="Cambria Math" panose="02040503050406030204" pitchFamily="18" charset="0"/>
                      </a:rPr>
                      <m:t>0</m:t>
                    </m:r>
                  </m:oMath>
                </a14:m>
                <a:r>
                  <a:rPr lang="en-US" dirty="0"/>
                  <a:t> proxy: maximum observed biomass in time series</a:t>
                </a:r>
              </a:p>
              <a:p>
                <a:pPr lvl="1" fontAlgn="base"/>
                <a:r>
                  <a:rPr lang="en-US" dirty="0">
                    <a:solidFill>
                      <a:srgbClr val="FF0000"/>
                    </a:solidFill>
                  </a:rPr>
                  <a:t>LRP</a:t>
                </a:r>
                <a:r>
                  <a:rPr lang="en-US" dirty="0"/>
                  <a:t> = 0.2 </a:t>
                </a:r>
                <a14:m>
                  <m:oMath xmlns:m="http://schemas.openxmlformats.org/officeDocument/2006/math">
                    <m:r>
                      <a:rPr lang="en-US" i="1" dirty="0" smtClean="0">
                        <a:latin typeface="Cambria Math" panose="02040503050406030204" pitchFamily="18" charset="0"/>
                      </a:rPr>
                      <m:t>𝐵</m:t>
                    </m:r>
                    <m:r>
                      <a:rPr lang="en-US" i="1" baseline="-25000" dirty="0">
                        <a:latin typeface="Cambria Math" panose="02040503050406030204" pitchFamily="18" charset="0"/>
                      </a:rPr>
                      <m:t>0</m:t>
                    </m:r>
                  </m:oMath>
                </a14:m>
                <a:r>
                  <a:rPr lang="en-US" dirty="0"/>
                  <a:t> proxy</a:t>
                </a:r>
              </a:p>
              <a:p>
                <a:pPr lvl="1" fontAlgn="base"/>
                <a:r>
                  <a:rPr lang="en-US" dirty="0"/>
                  <a:t>USR: Lowest observed historical SSB that </a:t>
                </a:r>
              </a:p>
              <a:p>
                <a:pPr marL="457200" lvl="1" indent="0" fontAlgn="base">
                  <a:buNone/>
                </a:pPr>
                <a:r>
                  <a:rPr lang="en-US" dirty="0"/>
                  <a:t>produced good recruitment</a:t>
                </a:r>
                <a:br>
                  <a:rPr lang="en-US" dirty="0"/>
                </a:br>
                <a:endParaRPr lang="en-US" dirty="0"/>
              </a:p>
            </p:txBody>
          </p:sp>
        </mc:Choice>
        <mc:Fallback xmlns="">
          <p:sp>
            <p:nvSpPr>
              <p:cNvPr id="3" name="Content Placeholder 2">
                <a:extLst>
                  <a:ext uri="{FF2B5EF4-FFF2-40B4-BE49-F238E27FC236}">
                    <a16:creationId xmlns:a16="http://schemas.microsoft.com/office/drawing/2014/main" id="{5DD44F1F-E9EC-42E4-9E81-BCE561E40DE7}"/>
                  </a:ext>
                </a:extLst>
              </p:cNvPr>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B83A0B-F1EA-45C2-BD00-9DD47311268F}"/>
              </a:ext>
            </a:extLst>
          </p:cNvPr>
          <p:cNvSpPr>
            <a:spLocks noGrp="1"/>
          </p:cNvSpPr>
          <p:nvPr>
            <p:ph type="sldNum" sz="quarter" idx="12"/>
          </p:nvPr>
        </p:nvSpPr>
        <p:spPr/>
        <p:txBody>
          <a:bodyPr/>
          <a:lstStyle/>
          <a:p>
            <a:fld id="{EEDFA2F9-C25F-4A63-B46B-7B5C200A39D1}" type="slidenum">
              <a:rPr lang="en-CA" smtClean="0"/>
              <a:pPr/>
              <a:t>11</a:t>
            </a:fld>
            <a:endParaRPr lang="en-CA"/>
          </a:p>
        </p:txBody>
      </p:sp>
      <p:sp>
        <p:nvSpPr>
          <p:cNvPr id="7" name="TextBox 6">
            <a:extLst>
              <a:ext uri="{FF2B5EF4-FFF2-40B4-BE49-F238E27FC236}">
                <a16:creationId xmlns:a16="http://schemas.microsoft.com/office/drawing/2014/main" id="{F8F15C61-7005-4434-A800-AC474363A08C}"/>
              </a:ext>
            </a:extLst>
          </p:cNvPr>
          <p:cNvSpPr txBox="1"/>
          <p:nvPr/>
        </p:nvSpPr>
        <p:spPr>
          <a:xfrm>
            <a:off x="188802" y="5988734"/>
            <a:ext cx="11164998"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Grégoire, F., and </a:t>
            </a:r>
            <a:r>
              <a:rPr lang="en-US" dirty="0" err="1">
                <a:solidFill>
                  <a:schemeClr val="tx2"/>
                </a:solidFill>
              </a:rPr>
              <a:t>McQuinn</a:t>
            </a:r>
            <a:r>
              <a:rPr lang="en-US" dirty="0">
                <a:solidFill>
                  <a:schemeClr val="tx2"/>
                </a:solidFill>
              </a:rPr>
              <a:t>, I.H. 2010. Reference points and harvest strategy framework for the Atlantic herring (</a:t>
            </a:r>
            <a:r>
              <a:rPr lang="en-US" i="1" dirty="0">
                <a:solidFill>
                  <a:schemeClr val="tx2"/>
                </a:solidFill>
              </a:rPr>
              <a:t>Clupea </a:t>
            </a:r>
            <a:r>
              <a:rPr lang="en-US" i="1" dirty="0" err="1">
                <a:solidFill>
                  <a:schemeClr val="tx2"/>
                </a:solidFill>
              </a:rPr>
              <a:t>harengus</a:t>
            </a:r>
            <a:r>
              <a:rPr lang="en-US" i="1" dirty="0">
                <a:solidFill>
                  <a:schemeClr val="tx2"/>
                </a:solidFill>
              </a:rPr>
              <a:t> </a:t>
            </a:r>
            <a:r>
              <a:rPr lang="en-US" i="1" dirty="0" err="1">
                <a:solidFill>
                  <a:schemeClr val="tx2"/>
                </a:solidFill>
              </a:rPr>
              <a:t>harengus</a:t>
            </a:r>
            <a:r>
              <a:rPr lang="en-US" dirty="0">
                <a:solidFill>
                  <a:schemeClr val="tx2"/>
                </a:solidFill>
              </a:rPr>
              <a:t>) fishery of the west coast of Newfoundland (NAFO Division 4R). DFO Res Doc. 2010/099.</a:t>
            </a:r>
          </a:p>
        </p:txBody>
      </p:sp>
      <p:pic>
        <p:nvPicPr>
          <p:cNvPr id="16386" name="Picture 2">
            <a:extLst>
              <a:ext uri="{FF2B5EF4-FFF2-40B4-BE49-F238E27FC236}">
                <a16:creationId xmlns:a16="http://schemas.microsoft.com/office/drawing/2014/main" id="{21412EDA-7A97-45DE-AC88-A6D56F4DE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199" y="2583564"/>
            <a:ext cx="4734793" cy="30770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195C0B85-A9AB-41F5-97F1-E00240E2B4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3811" y="646301"/>
            <a:ext cx="2038526" cy="6629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CFBDE61-79E8-491C-B42A-8F8E10D26887}"/>
              </a:ext>
            </a:extLst>
          </p:cNvPr>
          <p:cNvCxnSpPr/>
          <p:nvPr/>
        </p:nvCxnSpPr>
        <p:spPr>
          <a:xfrm flipH="1">
            <a:off x="8005665" y="3340359"/>
            <a:ext cx="578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F4BCB8-820B-403C-8DC6-9F46596436F6}"/>
                  </a:ext>
                </a:extLst>
              </p:cNvPr>
              <p:cNvSpPr txBox="1"/>
              <p:nvPr/>
            </p:nvSpPr>
            <p:spPr>
              <a:xfrm>
                <a:off x="8114097" y="2931733"/>
                <a:ext cx="1915428" cy="369332"/>
              </a:xfrm>
              <a:prstGeom prst="rect">
                <a:avLst/>
              </a:prstGeom>
              <a:solidFill>
                <a:schemeClr val="accent1"/>
              </a:solidFill>
            </p:spPr>
            <p:txBody>
              <a:bodyPr wrap="square" rtlCol="0">
                <a:spAutoFit/>
              </a:bodyPr>
              <a:lstStyle/>
              <a:p>
                <a14:m>
                  <m:oMath xmlns:m="http://schemas.openxmlformats.org/officeDocument/2006/math">
                    <m:r>
                      <a:rPr lang="en-US" i="1" dirty="0" smtClean="0">
                        <a:latin typeface="Cambria Math" panose="02040503050406030204" pitchFamily="18" charset="0"/>
                      </a:rPr>
                      <m:t>𝐵</m:t>
                    </m:r>
                    <m:r>
                      <a:rPr lang="en-US" b="0" i="1" baseline="-25000" dirty="0" smtClean="0">
                        <a:latin typeface="Cambria Math" panose="02040503050406030204" pitchFamily="18" charset="0"/>
                      </a:rPr>
                      <m:t>0</m:t>
                    </m:r>
                  </m:oMath>
                </a14:m>
                <a:r>
                  <a:rPr lang="en-US" dirty="0"/>
                  <a:t> proxy = max(B)</a:t>
                </a:r>
              </a:p>
            </p:txBody>
          </p:sp>
        </mc:Choice>
        <mc:Fallback xmlns="">
          <p:sp>
            <p:nvSpPr>
              <p:cNvPr id="11" name="TextBox 10">
                <a:extLst>
                  <a:ext uri="{FF2B5EF4-FFF2-40B4-BE49-F238E27FC236}">
                    <a16:creationId xmlns:a16="http://schemas.microsoft.com/office/drawing/2014/main" id="{43F4BCB8-820B-403C-8DC6-9F46596436F6}"/>
                  </a:ext>
                </a:extLst>
              </p:cNvPr>
              <p:cNvSpPr txBox="1">
                <a:spLocks noRot="1" noChangeAspect="1" noMove="1" noResize="1" noEditPoints="1" noAdjustHandles="1" noChangeArrowheads="1" noChangeShapeType="1" noTextEdit="1"/>
              </p:cNvSpPr>
              <p:nvPr/>
            </p:nvSpPr>
            <p:spPr>
              <a:xfrm>
                <a:off x="8114097" y="2931733"/>
                <a:ext cx="1915428" cy="369332"/>
              </a:xfrm>
              <a:prstGeom prst="rect">
                <a:avLst/>
              </a:prstGeom>
              <a:blipFill>
                <a:blip r:embed="rId5"/>
                <a:stretch>
                  <a:fillRect t="-9836" r="-63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C0670CC-BB98-47CB-A344-05F49FF044B8}"/>
              </a:ext>
            </a:extLst>
          </p:cNvPr>
          <p:cNvGrpSpPr/>
          <p:nvPr/>
        </p:nvGrpSpPr>
        <p:grpSpPr>
          <a:xfrm>
            <a:off x="2165555" y="3512704"/>
            <a:ext cx="3533909" cy="2434070"/>
            <a:chOff x="2165555" y="3512704"/>
            <a:chExt cx="3533909" cy="2434070"/>
          </a:xfrm>
        </p:grpSpPr>
        <p:pic>
          <p:nvPicPr>
            <p:cNvPr id="6" name="Picture 5">
              <a:extLst>
                <a:ext uri="{FF2B5EF4-FFF2-40B4-BE49-F238E27FC236}">
                  <a16:creationId xmlns:a16="http://schemas.microsoft.com/office/drawing/2014/main" id="{E099918A-339B-4E40-865B-7DEB02425021}"/>
                </a:ext>
              </a:extLst>
            </p:cNvPr>
            <p:cNvPicPr>
              <a:picLocks noChangeAspect="1"/>
            </p:cNvPicPr>
            <p:nvPr/>
          </p:nvPicPr>
          <p:blipFill>
            <a:blip r:embed="rId6"/>
            <a:stretch>
              <a:fillRect/>
            </a:stretch>
          </p:blipFill>
          <p:spPr>
            <a:xfrm>
              <a:off x="2165555" y="3512704"/>
              <a:ext cx="3533909" cy="2434070"/>
            </a:xfrm>
            <a:prstGeom prst="rect">
              <a:avLst/>
            </a:prstGeom>
          </p:spPr>
        </p:pic>
        <p:cxnSp>
          <p:nvCxnSpPr>
            <p:cNvPr id="10" name="Straight Connector 9">
              <a:extLst>
                <a:ext uri="{FF2B5EF4-FFF2-40B4-BE49-F238E27FC236}">
                  <a16:creationId xmlns:a16="http://schemas.microsoft.com/office/drawing/2014/main" id="{D202B556-9529-45FB-B573-3ED2E231C593}"/>
                </a:ext>
              </a:extLst>
            </p:cNvPr>
            <p:cNvCxnSpPr>
              <a:cxnSpLocks/>
            </p:cNvCxnSpPr>
            <p:nvPr/>
          </p:nvCxnSpPr>
          <p:spPr>
            <a:xfrm>
              <a:off x="3568824" y="3639845"/>
              <a:ext cx="0" cy="1802167"/>
            </a:xfrm>
            <a:prstGeom prst="line">
              <a:avLst/>
            </a:prstGeom>
            <a:ln>
              <a:solidFill>
                <a:srgbClr val="FF3300"/>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7D5587C-8757-4F17-810F-49FD45C6ABBA}"/>
                </a:ext>
              </a:extLst>
            </p:cNvPr>
            <p:cNvSpPr/>
            <p:nvPr/>
          </p:nvSpPr>
          <p:spPr>
            <a:xfrm>
              <a:off x="3488924" y="4540928"/>
              <a:ext cx="159800" cy="164237"/>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354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B63D53-AA05-430F-8226-BD0623B9183F}"/>
              </a:ext>
            </a:extLst>
          </p:cNvPr>
          <p:cNvPicPr>
            <a:picLocks noChangeAspect="1"/>
          </p:cNvPicPr>
          <p:nvPr/>
        </p:nvPicPr>
        <p:blipFill>
          <a:blip r:embed="rId2"/>
          <a:stretch>
            <a:fillRect/>
          </a:stretch>
        </p:blipFill>
        <p:spPr>
          <a:xfrm>
            <a:off x="7936975" y="2374814"/>
            <a:ext cx="3917482" cy="3075709"/>
          </a:xfrm>
          <a:prstGeom prst="rect">
            <a:avLst/>
          </a:prstGeom>
        </p:spPr>
      </p:pic>
      <p:sp>
        <p:nvSpPr>
          <p:cNvPr id="2" name="Title 1">
            <a:extLst>
              <a:ext uri="{FF2B5EF4-FFF2-40B4-BE49-F238E27FC236}">
                <a16:creationId xmlns:a16="http://schemas.microsoft.com/office/drawing/2014/main" id="{505B731F-1568-45BF-AB86-0F01EAC90B15}"/>
              </a:ext>
            </a:extLst>
          </p:cNvPr>
          <p:cNvSpPr>
            <a:spLocks noGrp="1"/>
          </p:cNvSpPr>
          <p:nvPr>
            <p:ph type="title"/>
          </p:nvPr>
        </p:nvSpPr>
        <p:spPr/>
        <p:txBody>
          <a:bodyPr/>
          <a:lstStyle/>
          <a:p>
            <a:r>
              <a:rPr lang="en-US" dirty="0"/>
              <a:t>American Lobster (LFA 38)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D44F1F-E9EC-42E4-9E81-BCE561E40DE7}"/>
                  </a:ext>
                </a:extLst>
              </p:cNvPr>
              <p:cNvSpPr>
                <a:spLocks noGrp="1"/>
              </p:cNvSpPr>
              <p:nvPr>
                <p:ph idx="1"/>
              </p:nvPr>
            </p:nvSpPr>
            <p:spPr/>
            <p:txBody>
              <a:bodyPr/>
              <a:lstStyle/>
              <a:p>
                <a:r>
                  <a:rPr lang="en-US" dirty="0"/>
                  <a:t>Indicator of stock status: CPUE standardized by temperature</a:t>
                </a:r>
              </a:p>
              <a:p>
                <a:pPr marL="0" indent="0">
                  <a:buNone/>
                </a:pPr>
                <a:r>
                  <a:rPr lang="en-US" dirty="0"/>
                  <a:t/>
                </a:r>
                <a:br>
                  <a:rPr lang="en-US" dirty="0"/>
                </a:br>
                <a14:m>
                  <m:oMath xmlns:m="http://schemas.openxmlformats.org/officeDocument/2006/math">
                    <m:r>
                      <a:rPr lang="en-US" i="1" dirty="0" smtClean="0">
                        <a:latin typeface="Cambria Math" panose="02040503050406030204" pitchFamily="18" charset="0"/>
                      </a:rPr>
                      <m:t>𝐾</m:t>
                    </m:r>
                  </m:oMath>
                </a14:m>
                <a:r>
                  <a:rPr lang="en-US" dirty="0"/>
                  <a:t> proxy = average CPUE over a productive </a:t>
                </a:r>
              </a:p>
              <a:p>
                <a:pPr marL="0" indent="0">
                  <a:buNone/>
                </a:pPr>
                <a:r>
                  <a:rPr lang="en-US" dirty="0"/>
                  <a:t>period (2014-2018)</a:t>
                </a:r>
              </a:p>
              <a:p>
                <a:pPr lvl="1"/>
                <a:r>
                  <a:rPr lang="en-US" dirty="0">
                    <a:solidFill>
                      <a:srgbClr val="0000FF"/>
                    </a:solidFill>
                  </a:rPr>
                  <a:t>LRP = 0.2 </a:t>
                </a:r>
                <a14:m>
                  <m:oMath xmlns:m="http://schemas.openxmlformats.org/officeDocument/2006/math">
                    <m:r>
                      <a:rPr lang="en-US" i="1" dirty="0">
                        <a:solidFill>
                          <a:srgbClr val="0000FF"/>
                        </a:solidFill>
                        <a:latin typeface="Cambria Math" panose="02040503050406030204" pitchFamily="18" charset="0"/>
                      </a:rPr>
                      <m:t>𝐾</m:t>
                    </m:r>
                  </m:oMath>
                </a14:m>
                <a:r>
                  <a:rPr lang="en-US" dirty="0">
                    <a:solidFill>
                      <a:srgbClr val="0000FF"/>
                    </a:solidFill>
                  </a:rPr>
                  <a:t> proxy</a:t>
                </a:r>
              </a:p>
              <a:p>
                <a:pPr lvl="1"/>
                <a:r>
                  <a:rPr lang="en-US" dirty="0">
                    <a:solidFill>
                      <a:srgbClr val="00B050"/>
                    </a:solidFill>
                  </a:rPr>
                  <a:t>USR = 0.4 </a:t>
                </a:r>
                <a14:m>
                  <m:oMath xmlns:m="http://schemas.openxmlformats.org/officeDocument/2006/math">
                    <m:r>
                      <a:rPr lang="en-US" i="1" dirty="0">
                        <a:solidFill>
                          <a:srgbClr val="00B050"/>
                        </a:solidFill>
                        <a:latin typeface="Cambria Math" panose="02040503050406030204" pitchFamily="18" charset="0"/>
                      </a:rPr>
                      <m:t>𝐾</m:t>
                    </m:r>
                  </m:oMath>
                </a14:m>
                <a:r>
                  <a:rPr lang="en-US" dirty="0">
                    <a:solidFill>
                      <a:srgbClr val="00B050"/>
                    </a:solidFill>
                  </a:rPr>
                  <a:t> proxy</a:t>
                </a:r>
              </a:p>
              <a:p>
                <a:pPr marL="0" indent="0">
                  <a:buNone/>
                </a:pPr>
                <a:endParaRPr lang="en-US" dirty="0"/>
              </a:p>
              <a:p>
                <a:pPr marL="0" indent="0">
                  <a:buNone/>
                </a:pPr>
                <a:r>
                  <a:rPr lang="en-US" dirty="0"/>
                  <a:t/>
                </a:r>
                <a:br>
                  <a:rPr lang="en-US" dirty="0"/>
                </a:br>
                <a:endParaRPr lang="en-US" dirty="0"/>
              </a:p>
            </p:txBody>
          </p:sp>
        </mc:Choice>
        <mc:Fallback xmlns="">
          <p:sp>
            <p:nvSpPr>
              <p:cNvPr id="3" name="Content Placeholder 2">
                <a:extLst>
                  <a:ext uri="{FF2B5EF4-FFF2-40B4-BE49-F238E27FC236}">
                    <a16:creationId xmlns:a16="http://schemas.microsoft.com/office/drawing/2014/main" id="{5DD44F1F-E9EC-42E4-9E81-BCE561E40DE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B83A0B-F1EA-45C2-BD00-9DD47311268F}"/>
              </a:ext>
            </a:extLst>
          </p:cNvPr>
          <p:cNvSpPr>
            <a:spLocks noGrp="1"/>
          </p:cNvSpPr>
          <p:nvPr>
            <p:ph type="sldNum" sz="quarter" idx="12"/>
          </p:nvPr>
        </p:nvSpPr>
        <p:spPr/>
        <p:txBody>
          <a:bodyPr/>
          <a:lstStyle/>
          <a:p>
            <a:fld id="{EEDFA2F9-C25F-4A63-B46B-7B5C200A39D1}" type="slidenum">
              <a:rPr lang="en-CA" smtClean="0"/>
              <a:pPr/>
              <a:t>12</a:t>
            </a:fld>
            <a:endParaRPr lang="en-CA"/>
          </a:p>
        </p:txBody>
      </p:sp>
      <p:sp>
        <p:nvSpPr>
          <p:cNvPr id="7" name="TextBox 6">
            <a:extLst>
              <a:ext uri="{FF2B5EF4-FFF2-40B4-BE49-F238E27FC236}">
                <a16:creationId xmlns:a16="http://schemas.microsoft.com/office/drawing/2014/main" id="{F8F15C61-7005-4434-A800-AC474363A08C}"/>
              </a:ext>
            </a:extLst>
          </p:cNvPr>
          <p:cNvSpPr txBox="1"/>
          <p:nvPr/>
        </p:nvSpPr>
        <p:spPr>
          <a:xfrm>
            <a:off x="188802" y="5476696"/>
            <a:ext cx="11164998" cy="1200329"/>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Cook, A.M., Hubley, B., </a:t>
            </a:r>
            <a:r>
              <a:rPr lang="en-US" dirty="0" err="1">
                <a:solidFill>
                  <a:schemeClr val="tx2"/>
                </a:solidFill>
              </a:rPr>
              <a:t>Howse</a:t>
            </a:r>
            <a:r>
              <a:rPr lang="en-US" dirty="0">
                <a:solidFill>
                  <a:schemeClr val="tx2"/>
                </a:solidFill>
              </a:rPr>
              <a:t>, V., and Denton, C. In press. 2019 Framework Assessment of the American Lobster (</a:t>
            </a:r>
            <a:r>
              <a:rPr lang="en-US" i="1" dirty="0">
                <a:solidFill>
                  <a:schemeClr val="tx2"/>
                </a:solidFill>
              </a:rPr>
              <a:t>Homarus americanus</a:t>
            </a:r>
            <a:r>
              <a:rPr lang="en-US" dirty="0">
                <a:solidFill>
                  <a:schemeClr val="tx2"/>
                </a:solidFill>
              </a:rPr>
              <a:t>) in LFA 34–38. DFO Res. Doc.</a:t>
            </a:r>
          </a:p>
          <a:p>
            <a:r>
              <a:rPr lang="en-US" dirty="0">
                <a:solidFill>
                  <a:schemeClr val="tx2"/>
                </a:solidFill>
              </a:rPr>
              <a:t>DFO. 2022. Stock status update of lobster (</a:t>
            </a:r>
            <a:r>
              <a:rPr lang="en-US" i="1" dirty="0">
                <a:solidFill>
                  <a:schemeClr val="tx2"/>
                </a:solidFill>
              </a:rPr>
              <a:t>Homarus americanus</a:t>
            </a:r>
            <a:r>
              <a:rPr lang="en-US" dirty="0">
                <a:solidFill>
                  <a:schemeClr val="tx2"/>
                </a:solidFill>
              </a:rPr>
              <a:t>) in lobster fishing areas 36 and 38. DFO Science Response. 2022/006.</a:t>
            </a:r>
          </a:p>
        </p:txBody>
      </p:sp>
      <p:pic>
        <p:nvPicPr>
          <p:cNvPr id="17410" name="Picture 2">
            <a:extLst>
              <a:ext uri="{FF2B5EF4-FFF2-40B4-BE49-F238E27FC236}">
                <a16:creationId xmlns:a16="http://schemas.microsoft.com/office/drawing/2014/main" id="{3FCB6C5C-9008-4BED-8D17-D427BAC9EB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4326" y="142566"/>
            <a:ext cx="2600131" cy="17355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E00C15D-CC2D-4175-8239-FF36DD9D4A90}"/>
              </a:ext>
            </a:extLst>
          </p:cNvPr>
          <p:cNvSpPr/>
          <p:nvPr/>
        </p:nvSpPr>
        <p:spPr>
          <a:xfrm flipH="1">
            <a:off x="10671461" y="2427342"/>
            <a:ext cx="1028702" cy="265724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60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116F-9108-4873-9506-FE30DDC686ED}"/>
              </a:ext>
            </a:extLst>
          </p:cNvPr>
          <p:cNvSpPr>
            <a:spLocks noGrp="1"/>
          </p:cNvSpPr>
          <p:nvPr>
            <p:ph type="title"/>
          </p:nvPr>
        </p:nvSpPr>
        <p:spPr/>
        <p:txBody>
          <a:bodyPr/>
          <a:lstStyle/>
          <a:p>
            <a:r>
              <a:rPr lang="en-US" dirty="0"/>
              <a:t>Atlantic salmon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929F3-B561-4564-BFC0-4FAD15945B64}"/>
                  </a:ext>
                </a:extLst>
              </p:cNvPr>
              <p:cNvSpPr>
                <a:spLocks noGrp="1"/>
              </p:cNvSpPr>
              <p:nvPr>
                <p:ph idx="1"/>
              </p:nvPr>
            </p:nvSpPr>
            <p:spPr>
              <a:xfrm>
                <a:off x="838200" y="1825625"/>
                <a:ext cx="5329335" cy="4351338"/>
              </a:xfrm>
            </p:spPr>
            <p:txBody>
              <a:bodyPr/>
              <a:lstStyle/>
              <a:p>
                <a:r>
                  <a:rPr lang="en-US" dirty="0"/>
                  <a:t>Example LRP: egg deposition (i.e., number of eggs per area of habitat) that results in less than a 25% chance that the realized smolt production from freshwater would be less than 50% of </a:t>
                </a:r>
                <a14:m>
                  <m:oMath xmlns:m="http://schemas.openxmlformats.org/officeDocument/2006/math">
                    <m:r>
                      <a:rPr lang="en-US" i="1" dirty="0" smtClean="0">
                        <a:latin typeface="Cambria Math" panose="02040503050406030204" pitchFamily="18" charset="0"/>
                      </a:rPr>
                      <m:t>𝑅</m:t>
                    </m:r>
                    <m:r>
                      <a:rPr lang="en-US" i="1" baseline="-25000" dirty="0" err="1" smtClean="0">
                        <a:latin typeface="Cambria Math" panose="02040503050406030204" pitchFamily="18" charset="0"/>
                      </a:rPr>
                      <m:t>𝑚𝑎𝑥</m:t>
                    </m:r>
                    <m:r>
                      <a:rPr lang="en-US" i="1" baseline="-25000" dirty="0" smtClean="0">
                        <a:latin typeface="Cambria Math" panose="02040503050406030204" pitchFamily="18" charset="0"/>
                      </a:rPr>
                      <m:t> </m:t>
                    </m:r>
                  </m:oMath>
                </a14:m>
                <a:r>
                  <a:rPr lang="en-US" dirty="0"/>
                  <a:t>(DFO 2018). </a:t>
                </a:r>
              </a:p>
              <a:p>
                <a:endParaRPr lang="en-US" dirty="0"/>
              </a:p>
            </p:txBody>
          </p:sp>
        </mc:Choice>
        <mc:Fallback xmlns="">
          <p:sp>
            <p:nvSpPr>
              <p:cNvPr id="3" name="Content Placeholder 2">
                <a:extLst>
                  <a:ext uri="{FF2B5EF4-FFF2-40B4-BE49-F238E27FC236}">
                    <a16:creationId xmlns:a16="http://schemas.microsoft.com/office/drawing/2014/main" id="{F1E929F3-B561-4564-BFC0-4FAD15945B64}"/>
                  </a:ext>
                </a:extLst>
              </p:cNvPr>
              <p:cNvSpPr>
                <a:spLocks noGrp="1" noRot="1" noChangeAspect="1" noMove="1" noResize="1" noEditPoints="1" noAdjustHandles="1" noChangeArrowheads="1" noChangeShapeType="1" noTextEdit="1"/>
              </p:cNvSpPr>
              <p:nvPr>
                <p:ph idx="1"/>
              </p:nvPr>
            </p:nvSpPr>
            <p:spPr>
              <a:xfrm>
                <a:off x="838200" y="1825625"/>
                <a:ext cx="5329335" cy="4351338"/>
              </a:xfrm>
              <a:blipFill>
                <a:blip r:embed="rId2"/>
                <a:stretch>
                  <a:fillRect l="-2059" t="-2241" r="-36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9C8B193-7E80-4D31-98DC-EF8D3EE33F58}"/>
              </a:ext>
            </a:extLst>
          </p:cNvPr>
          <p:cNvSpPr>
            <a:spLocks noGrp="1"/>
          </p:cNvSpPr>
          <p:nvPr>
            <p:ph type="sldNum" sz="quarter" idx="12"/>
          </p:nvPr>
        </p:nvSpPr>
        <p:spPr/>
        <p:txBody>
          <a:bodyPr/>
          <a:lstStyle/>
          <a:p>
            <a:fld id="{EEDFA2F9-C25F-4A63-B46B-7B5C200A39D1}" type="slidenum">
              <a:rPr lang="en-CA" smtClean="0"/>
              <a:pPr/>
              <a:t>13</a:t>
            </a:fld>
            <a:endParaRPr lang="en-CA"/>
          </a:p>
        </p:txBody>
      </p:sp>
      <p:pic>
        <p:nvPicPr>
          <p:cNvPr id="22532" name="Picture 4">
            <a:extLst>
              <a:ext uri="{FF2B5EF4-FFF2-40B4-BE49-F238E27FC236}">
                <a16:creationId xmlns:a16="http://schemas.microsoft.com/office/drawing/2014/main" id="{D2B2984D-5447-491D-A9AC-57EF2687C9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4245" y="365125"/>
            <a:ext cx="3747796" cy="122486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F6016D85-E7FE-4E1E-AA96-9EC3FD6BE59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5059" y="1821418"/>
            <a:ext cx="5990933" cy="40193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F64C79-6936-475D-B469-03D3011B2808}"/>
              </a:ext>
            </a:extLst>
          </p:cNvPr>
          <p:cNvSpPr txBox="1"/>
          <p:nvPr/>
        </p:nvSpPr>
        <p:spPr>
          <a:xfrm>
            <a:off x="188802" y="6307693"/>
            <a:ext cx="11164998" cy="338554"/>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DFO. 2018. Limit reference points for Atlantic salmon rivers in DFO Gulf region. DFO Can. Sci. </a:t>
            </a:r>
            <a:r>
              <a:rPr lang="en-US" sz="1600" dirty="0" err="1">
                <a:solidFill>
                  <a:schemeClr val="tx2"/>
                </a:solidFill>
              </a:rPr>
              <a:t>Advis</a:t>
            </a:r>
            <a:r>
              <a:rPr lang="en-US" sz="1600" dirty="0">
                <a:solidFill>
                  <a:schemeClr val="tx2"/>
                </a:solidFill>
              </a:rPr>
              <a:t>. Sec. Sci. </a:t>
            </a:r>
            <a:r>
              <a:rPr lang="en-US" sz="1600" dirty="0" err="1">
                <a:solidFill>
                  <a:schemeClr val="tx2"/>
                </a:solidFill>
              </a:rPr>
              <a:t>Advis</a:t>
            </a:r>
            <a:r>
              <a:rPr lang="en-US" sz="1600" dirty="0">
                <a:solidFill>
                  <a:schemeClr val="tx2"/>
                </a:solidFill>
              </a:rPr>
              <a:t>. Rep. 2018/015.</a:t>
            </a:r>
          </a:p>
        </p:txBody>
      </p:sp>
    </p:spTree>
    <p:extLst>
      <p:ext uri="{BB962C8B-B14F-4D97-AF65-F5344CB8AC3E}">
        <p14:creationId xmlns:p14="http://schemas.microsoft.com/office/powerpoint/2010/main" val="392782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31F-1568-45BF-AB86-0F01EAC90B15}"/>
              </a:ext>
            </a:extLst>
          </p:cNvPr>
          <p:cNvSpPr>
            <a:spLocks noGrp="1"/>
          </p:cNvSpPr>
          <p:nvPr>
            <p:ph type="title"/>
          </p:nvPr>
        </p:nvSpPr>
        <p:spPr/>
        <p:txBody>
          <a:bodyPr/>
          <a:lstStyle/>
          <a:p>
            <a:r>
              <a:rPr lang="es-ES" dirty="0" err="1"/>
              <a:t>Pacific</a:t>
            </a:r>
            <a:r>
              <a:rPr lang="es-ES" dirty="0"/>
              <a:t> Red Sea </a:t>
            </a:r>
            <a:r>
              <a:rPr lang="es-ES" dirty="0" err="1"/>
              <a:t>Urchin</a:t>
            </a:r>
            <a:r>
              <a:rPr lang="es-ES" dirty="0"/>
              <a:t> (RSU)</a:t>
            </a:r>
            <a:endParaRPr lang="en-US" dirty="0"/>
          </a:p>
        </p:txBody>
      </p:sp>
      <p:sp>
        <p:nvSpPr>
          <p:cNvPr id="3" name="Content Placeholder 2">
            <a:extLst>
              <a:ext uri="{FF2B5EF4-FFF2-40B4-BE49-F238E27FC236}">
                <a16:creationId xmlns:a16="http://schemas.microsoft.com/office/drawing/2014/main" id="{5DD44F1F-E9EC-42E4-9E81-BCE561E40DE7}"/>
              </a:ext>
            </a:extLst>
          </p:cNvPr>
          <p:cNvSpPr>
            <a:spLocks noGrp="1"/>
          </p:cNvSpPr>
          <p:nvPr>
            <p:ph idx="1"/>
          </p:nvPr>
        </p:nvSpPr>
        <p:spPr>
          <a:xfrm>
            <a:off x="838200" y="1825625"/>
            <a:ext cx="5105400" cy="4351338"/>
          </a:xfrm>
        </p:spPr>
        <p:txBody>
          <a:bodyPr>
            <a:normAutofit fontScale="92500" lnSpcReduction="20000"/>
          </a:bodyPr>
          <a:lstStyle/>
          <a:p>
            <a:r>
              <a:rPr lang="en-US" dirty="0"/>
              <a:t>Empirical approach based on RSU density estimates in Sea Otter-inhabited areas (areas where Sea Otters have been present for several years may indicate the highest harvesting pressure under which biologically viable RSU populations can be maintained) </a:t>
            </a:r>
          </a:p>
          <a:p>
            <a:endParaRPr lang="en-US" dirty="0"/>
          </a:p>
          <a:p>
            <a:r>
              <a:rPr lang="en-US" b="1" dirty="0"/>
              <a:t>Recommended LRP</a:t>
            </a:r>
            <a:r>
              <a:rPr lang="en-US" dirty="0"/>
              <a:t>: 0.3 mature RSU/m</a:t>
            </a:r>
            <a:r>
              <a:rPr lang="en-US" baseline="30000" dirty="0"/>
              <a:t>2</a:t>
            </a:r>
            <a:r>
              <a:rPr lang="en-US" dirty="0"/>
              <a:t> on RSU habitat </a:t>
            </a:r>
          </a:p>
          <a:p>
            <a:r>
              <a:rPr lang="en-US" b="1" dirty="0"/>
              <a:t>Recommended USR</a:t>
            </a:r>
            <a:r>
              <a:rPr lang="en-US" dirty="0"/>
              <a:t>: 0.6 mature RSU/m</a:t>
            </a:r>
            <a:r>
              <a:rPr lang="en-US" baseline="30000" dirty="0"/>
              <a:t>2</a:t>
            </a:r>
            <a:r>
              <a:rPr lang="en-US" dirty="0"/>
              <a:t> on RSU habitat</a:t>
            </a:r>
          </a:p>
        </p:txBody>
      </p:sp>
      <p:sp>
        <p:nvSpPr>
          <p:cNvPr id="4" name="Slide Number Placeholder 3">
            <a:extLst>
              <a:ext uri="{FF2B5EF4-FFF2-40B4-BE49-F238E27FC236}">
                <a16:creationId xmlns:a16="http://schemas.microsoft.com/office/drawing/2014/main" id="{07B83A0B-F1EA-45C2-BD00-9DD47311268F}"/>
              </a:ext>
            </a:extLst>
          </p:cNvPr>
          <p:cNvSpPr>
            <a:spLocks noGrp="1"/>
          </p:cNvSpPr>
          <p:nvPr>
            <p:ph type="sldNum" sz="quarter" idx="12"/>
          </p:nvPr>
        </p:nvSpPr>
        <p:spPr/>
        <p:txBody>
          <a:bodyPr/>
          <a:lstStyle/>
          <a:p>
            <a:fld id="{EEDFA2F9-C25F-4A63-B46B-7B5C200A39D1}" type="slidenum">
              <a:rPr lang="en-CA" smtClean="0"/>
              <a:pPr/>
              <a:t>14</a:t>
            </a:fld>
            <a:endParaRPr lang="en-CA"/>
          </a:p>
        </p:txBody>
      </p:sp>
      <p:pic>
        <p:nvPicPr>
          <p:cNvPr id="18434" name="Picture 2">
            <a:extLst>
              <a:ext uri="{FF2B5EF4-FFF2-40B4-BE49-F238E27FC236}">
                <a16:creationId xmlns:a16="http://schemas.microsoft.com/office/drawing/2014/main" id="{62280A4E-B93D-4009-A63E-CB0D461AE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08922"/>
            <a:ext cx="5682688" cy="490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4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31F-1568-45BF-AB86-0F01EAC90B15}"/>
              </a:ext>
            </a:extLst>
          </p:cNvPr>
          <p:cNvSpPr>
            <a:spLocks noGrp="1"/>
          </p:cNvSpPr>
          <p:nvPr>
            <p:ph type="title"/>
          </p:nvPr>
        </p:nvSpPr>
        <p:spPr/>
        <p:txBody>
          <a:bodyPr/>
          <a:lstStyle/>
          <a:p>
            <a:r>
              <a:rPr lang="en-US" dirty="0"/>
              <a:t>Pacific Giant Red Sea Cucumber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D44F1F-E9EC-42E4-9E81-BCE561E40DE7}"/>
                  </a:ext>
                </a:extLst>
              </p:cNvPr>
              <p:cNvSpPr>
                <a:spLocks noGrp="1"/>
              </p:cNvSpPr>
              <p:nvPr>
                <p:ph idx="1"/>
              </p:nvPr>
            </p:nvSpPr>
            <p:spPr>
              <a:xfrm>
                <a:off x="838200" y="1825625"/>
                <a:ext cx="5105400" cy="4351338"/>
              </a:xfrm>
            </p:spPr>
            <p:txBody>
              <a:bodyPr>
                <a:normAutofit/>
              </a:bodyPr>
              <a:lstStyle/>
              <a:p>
                <a:r>
                  <a:rPr lang="en-US" dirty="0"/>
                  <a:t>Based on the concept of </a:t>
                </a:r>
                <a14:m>
                  <m:oMath xmlns:m="http://schemas.openxmlformats.org/officeDocument/2006/math">
                    <m:r>
                      <a:rPr lang="en-US" i="1" dirty="0" smtClean="0">
                        <a:latin typeface="Cambria Math" panose="02040503050406030204" pitchFamily="18" charset="0"/>
                      </a:rPr>
                      <m:t>𝐷</m:t>
                    </m:r>
                    <m:r>
                      <a:rPr lang="en-US" i="1" baseline="-25000" dirty="0" err="1" smtClean="0">
                        <a:latin typeface="Cambria Math" panose="02040503050406030204" pitchFamily="18" charset="0"/>
                      </a:rPr>
                      <m:t>𝑟𝑒𝑐𝑜𝑣𝑒𝑟</m:t>
                    </m:r>
                  </m:oMath>
                </a14:m>
                <a:r>
                  <a:rPr lang="en-US" dirty="0"/>
                  <a:t> the lowest density from which recovery was observed</a:t>
                </a:r>
              </a:p>
              <a:p>
                <a:endParaRPr lang="en-US" dirty="0"/>
              </a:p>
              <a:p>
                <a:r>
                  <a:rPr lang="en-US" b="1" dirty="0"/>
                  <a:t>Recommended LRP</a:t>
                </a:r>
                <a:r>
                  <a:rPr lang="en-US" dirty="0"/>
                  <a:t>: 0.029 sea cucumbers / m</a:t>
                </a:r>
                <a:r>
                  <a:rPr lang="en-US" baseline="30000" dirty="0"/>
                  <a:t>2</a:t>
                </a:r>
                <a:r>
                  <a:rPr lang="en-US" dirty="0"/>
                  <a:t> on sea cucumber habitat</a:t>
                </a:r>
              </a:p>
              <a:p>
                <a:r>
                  <a:rPr lang="en-US" b="1" dirty="0"/>
                  <a:t>Recommended USR</a:t>
                </a:r>
                <a:r>
                  <a:rPr lang="en-US" dirty="0"/>
                  <a:t>: 0.038 sea cucumbers / m</a:t>
                </a:r>
                <a:r>
                  <a:rPr lang="en-US" baseline="30000" dirty="0"/>
                  <a:t>2</a:t>
                </a:r>
                <a:r>
                  <a:rPr lang="en-US" dirty="0"/>
                  <a:t> on sea cucumber habitat</a:t>
                </a:r>
              </a:p>
            </p:txBody>
          </p:sp>
        </mc:Choice>
        <mc:Fallback xmlns="">
          <p:sp>
            <p:nvSpPr>
              <p:cNvPr id="3" name="Content Placeholder 2">
                <a:extLst>
                  <a:ext uri="{FF2B5EF4-FFF2-40B4-BE49-F238E27FC236}">
                    <a16:creationId xmlns:a16="http://schemas.microsoft.com/office/drawing/2014/main" id="{5DD44F1F-E9EC-42E4-9E81-BCE561E40DE7}"/>
                  </a:ext>
                </a:extLst>
              </p:cNvPr>
              <p:cNvSpPr>
                <a:spLocks noGrp="1" noRot="1" noChangeAspect="1" noMove="1" noResize="1" noEditPoints="1" noAdjustHandles="1" noChangeArrowheads="1" noChangeShapeType="1" noTextEdit="1"/>
              </p:cNvSpPr>
              <p:nvPr>
                <p:ph idx="1"/>
              </p:nvPr>
            </p:nvSpPr>
            <p:spPr>
              <a:xfrm>
                <a:off x="838200" y="1825625"/>
                <a:ext cx="5105400" cy="4351338"/>
              </a:xfrm>
              <a:blipFill>
                <a:blip r:embed="rId2"/>
                <a:stretch>
                  <a:fillRect l="-2151" t="-2241" b="-30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B83A0B-F1EA-45C2-BD00-9DD47311268F}"/>
              </a:ext>
            </a:extLst>
          </p:cNvPr>
          <p:cNvSpPr>
            <a:spLocks noGrp="1"/>
          </p:cNvSpPr>
          <p:nvPr>
            <p:ph type="sldNum" sz="quarter" idx="12"/>
          </p:nvPr>
        </p:nvSpPr>
        <p:spPr/>
        <p:txBody>
          <a:bodyPr/>
          <a:lstStyle/>
          <a:p>
            <a:fld id="{EEDFA2F9-C25F-4A63-B46B-7B5C200A39D1}" type="slidenum">
              <a:rPr lang="en-CA" smtClean="0"/>
              <a:pPr/>
              <a:t>15</a:t>
            </a:fld>
            <a:endParaRPr lang="en-CA"/>
          </a:p>
        </p:txBody>
      </p:sp>
      <p:pic>
        <p:nvPicPr>
          <p:cNvPr id="19458" name="Picture 2">
            <a:extLst>
              <a:ext uri="{FF2B5EF4-FFF2-40B4-BE49-F238E27FC236}">
                <a16:creationId xmlns:a16="http://schemas.microsoft.com/office/drawing/2014/main" id="{AF4B701B-D88B-4DD7-B727-08977F79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262" y="1408922"/>
            <a:ext cx="5465972" cy="4394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935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B79650-4BAB-4919-B032-4C64D9747F31}"/>
                  </a:ext>
                </a:extLst>
              </p:cNvPr>
              <p:cNvSpPr>
                <a:spLocks noGrp="1"/>
              </p:cNvSpPr>
              <p:nvPr>
                <p:ph idx="1"/>
              </p:nvPr>
            </p:nvSpPr>
            <p:spPr>
              <a:xfrm>
                <a:off x="838200" y="1825625"/>
                <a:ext cx="6557902" cy="4351338"/>
              </a:xfrm>
            </p:spPr>
            <p:txBody>
              <a:bodyPr/>
              <a:lstStyle/>
              <a:p>
                <a:r>
                  <a:rPr lang="en-US" dirty="0"/>
                  <a:t>LRP identified through a semi-empirical surplus production analysis, which identified historical persistent “Low Productivity-Low Biomass” (LP-LB) states as zones of possible Serious Harm.</a:t>
                </a:r>
              </a:p>
              <a:p>
                <a:endParaRPr lang="en-US" dirty="0"/>
              </a:p>
              <a:p>
                <a:r>
                  <a:rPr lang="en-US" dirty="0"/>
                  <a:t>LRP: 0.3</a:t>
                </a:r>
                <a14:m>
                  <m:oMath xmlns:m="http://schemas.openxmlformats.org/officeDocument/2006/math">
                    <m:r>
                      <a:rPr lang="en-US" i="1" dirty="0" smtClean="0">
                        <a:solidFill>
                          <a:schemeClr val="tx1"/>
                        </a:solidFill>
                        <a:latin typeface="Cambria Math" panose="02040503050406030204" pitchFamily="18" charset="0"/>
                      </a:rPr>
                      <m:t>𝐵</m:t>
                    </m:r>
                    <m:r>
                      <a:rPr lang="en-US" i="1" baseline="-25000" dirty="0" smtClean="0">
                        <a:solidFill>
                          <a:schemeClr val="tx1"/>
                        </a:solidFill>
                        <a:latin typeface="Cambria Math" panose="02040503050406030204" pitchFamily="18" charset="0"/>
                      </a:rPr>
                      <m:t>0</m:t>
                    </m:r>
                  </m:oMath>
                </a14:m>
                <a:r>
                  <a:rPr lang="en-US" dirty="0"/>
                  <a:t>, which was above LP-LB states for all stocks</a:t>
                </a:r>
              </a:p>
              <a:p>
                <a:r>
                  <a:rPr lang="en-US" dirty="0"/>
                  <a:t>Simulation tested, using MSE approach </a:t>
                </a:r>
              </a:p>
              <a:p>
                <a:endParaRPr lang="en-US" dirty="0"/>
              </a:p>
            </p:txBody>
          </p:sp>
        </mc:Choice>
        <mc:Fallback xmlns="">
          <p:sp>
            <p:nvSpPr>
              <p:cNvPr id="3" name="Content Placeholder 2">
                <a:extLst>
                  <a:ext uri="{FF2B5EF4-FFF2-40B4-BE49-F238E27FC236}">
                    <a16:creationId xmlns:a16="http://schemas.microsoft.com/office/drawing/2014/main" id="{25B79650-4BAB-4919-B032-4C64D9747F31}"/>
                  </a:ext>
                </a:extLst>
              </p:cNvPr>
              <p:cNvSpPr>
                <a:spLocks noGrp="1" noRot="1" noChangeAspect="1" noMove="1" noResize="1" noEditPoints="1" noAdjustHandles="1" noChangeArrowheads="1" noChangeShapeType="1" noTextEdit="1"/>
              </p:cNvSpPr>
              <p:nvPr>
                <p:ph idx="1"/>
              </p:nvPr>
            </p:nvSpPr>
            <p:spPr>
              <a:xfrm>
                <a:off x="838200" y="1825625"/>
                <a:ext cx="6557902" cy="4351338"/>
              </a:xfrm>
              <a:blipFill>
                <a:blip r:embed="rId2"/>
                <a:stretch>
                  <a:fillRect l="-1674" t="-2241" r="-1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EB9793-760B-451F-85C2-2CFF7E769CCA}"/>
              </a:ext>
            </a:extLst>
          </p:cNvPr>
          <p:cNvSpPr>
            <a:spLocks noGrp="1"/>
          </p:cNvSpPr>
          <p:nvPr>
            <p:ph type="sldNum" sz="quarter" idx="12"/>
          </p:nvPr>
        </p:nvSpPr>
        <p:spPr/>
        <p:txBody>
          <a:bodyPr/>
          <a:lstStyle/>
          <a:p>
            <a:fld id="{EEDFA2F9-C25F-4A63-B46B-7B5C200A39D1}" type="slidenum">
              <a:rPr lang="en-CA" smtClean="0"/>
              <a:pPr/>
              <a:t>16</a:t>
            </a:fld>
            <a:endParaRPr lang="en-CA"/>
          </a:p>
        </p:txBody>
      </p:sp>
      <p:pic>
        <p:nvPicPr>
          <p:cNvPr id="20485" name="Picture 5">
            <a:extLst>
              <a:ext uri="{FF2B5EF4-FFF2-40B4-BE49-F238E27FC236}">
                <a16:creationId xmlns:a16="http://schemas.microsoft.com/office/drawing/2014/main" id="{72BABA66-A606-4CAB-A5DF-B0C374C03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531" y="1"/>
            <a:ext cx="4780092" cy="3638970"/>
          </a:xfrm>
          <a:prstGeom prst="rect">
            <a:avLst/>
          </a:prstGeom>
          <a:noFill/>
          <a:extLst>
            <a:ext uri="{909E8E84-426E-40DD-AFC4-6F175D3DCCD1}">
              <a14:hiddenFill xmlns:a14="http://schemas.microsoft.com/office/drawing/2010/main">
                <a:solidFill>
                  <a:srgbClr val="FFFFFF"/>
                </a:solidFill>
              </a14:hiddenFill>
            </a:ext>
          </a:extLst>
        </p:spPr>
      </p:pic>
      <p:pic>
        <p:nvPicPr>
          <p:cNvPr id="20487" name="Picture 7">
            <a:extLst>
              <a:ext uri="{FF2B5EF4-FFF2-40B4-BE49-F238E27FC236}">
                <a16:creationId xmlns:a16="http://schemas.microsoft.com/office/drawing/2014/main" id="{D081884A-D61A-4B8E-B20F-896C93A8D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294" y="3638971"/>
            <a:ext cx="3385506" cy="316505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E1854B4-6A5D-40C0-8295-EEFEF8DDCBD2}"/>
              </a:ext>
            </a:extLst>
          </p:cNvPr>
          <p:cNvSpPr/>
          <p:nvPr/>
        </p:nvSpPr>
        <p:spPr>
          <a:xfrm>
            <a:off x="8630816" y="5221498"/>
            <a:ext cx="438539" cy="787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BCB9700-5B08-4428-B10D-053CE80EB97F}"/>
              </a:ext>
            </a:extLst>
          </p:cNvPr>
          <p:cNvCxnSpPr/>
          <p:nvPr/>
        </p:nvCxnSpPr>
        <p:spPr>
          <a:xfrm>
            <a:off x="7455159" y="6311900"/>
            <a:ext cx="1679510"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A1DA71-EC53-4D9B-B358-A74A7B2C33ED}"/>
                  </a:ext>
                </a:extLst>
              </p:cNvPr>
              <p:cNvSpPr txBox="1"/>
              <p:nvPr/>
            </p:nvSpPr>
            <p:spPr>
              <a:xfrm>
                <a:off x="6717440" y="6125130"/>
                <a:ext cx="713657" cy="369332"/>
              </a:xfrm>
              <a:prstGeom prst="rect">
                <a:avLst/>
              </a:prstGeom>
              <a:noFill/>
            </p:spPr>
            <p:txBody>
              <a:bodyPr wrap="none" rtlCol="0">
                <a:spAutoFit/>
              </a:bodyPr>
              <a:lstStyle/>
              <a:p>
                <a:r>
                  <a:rPr lang="en-US" dirty="0">
                    <a:solidFill>
                      <a:schemeClr val="accent6"/>
                    </a:solidFill>
                  </a:rPr>
                  <a:t>0.3</a:t>
                </a:r>
                <a14:m>
                  <m:oMath xmlns:m="http://schemas.openxmlformats.org/officeDocument/2006/math">
                    <m:r>
                      <a:rPr lang="en-US" i="1" dirty="0" smtClean="0">
                        <a:solidFill>
                          <a:schemeClr val="accent6"/>
                        </a:solidFill>
                        <a:latin typeface="Cambria Math" panose="02040503050406030204" pitchFamily="18" charset="0"/>
                      </a:rPr>
                      <m:t>𝐵</m:t>
                    </m:r>
                    <m:r>
                      <a:rPr lang="en-US" i="1" baseline="-25000" dirty="0" smtClean="0">
                        <a:solidFill>
                          <a:schemeClr val="accent6"/>
                        </a:solidFill>
                        <a:latin typeface="Cambria Math" panose="02040503050406030204" pitchFamily="18" charset="0"/>
                      </a:rPr>
                      <m:t>0</m:t>
                    </m:r>
                  </m:oMath>
                </a14:m>
                <a:endParaRPr lang="en-US" baseline="-25000" dirty="0">
                  <a:solidFill>
                    <a:schemeClr val="accent6"/>
                  </a:solidFill>
                </a:endParaRPr>
              </a:p>
            </p:txBody>
          </p:sp>
        </mc:Choice>
        <mc:Fallback xmlns="">
          <p:sp>
            <p:nvSpPr>
              <p:cNvPr id="10" name="TextBox 9">
                <a:extLst>
                  <a:ext uri="{FF2B5EF4-FFF2-40B4-BE49-F238E27FC236}">
                    <a16:creationId xmlns:a16="http://schemas.microsoft.com/office/drawing/2014/main" id="{34A1DA71-EC53-4D9B-B358-A74A7B2C33ED}"/>
                  </a:ext>
                </a:extLst>
              </p:cNvPr>
              <p:cNvSpPr txBox="1">
                <a:spLocks noRot="1" noChangeAspect="1" noMove="1" noResize="1" noEditPoints="1" noAdjustHandles="1" noChangeArrowheads="1" noChangeShapeType="1" noTextEdit="1"/>
              </p:cNvSpPr>
              <p:nvPr/>
            </p:nvSpPr>
            <p:spPr>
              <a:xfrm>
                <a:off x="6717440" y="6125130"/>
                <a:ext cx="713657" cy="369332"/>
              </a:xfrm>
              <a:prstGeom prst="rect">
                <a:avLst/>
              </a:prstGeom>
              <a:blipFill>
                <a:blip r:embed="rId5"/>
                <a:stretch>
                  <a:fillRect l="-7692" t="-10000"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73FE50BB-2F9D-42B2-8F0D-399DA20A5C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Pacific Herring (5 stocks)</a:t>
            </a:r>
          </a:p>
        </p:txBody>
      </p:sp>
    </p:spTree>
    <p:extLst>
      <p:ext uri="{BB962C8B-B14F-4D97-AF65-F5344CB8AC3E}">
        <p14:creationId xmlns:p14="http://schemas.microsoft.com/office/powerpoint/2010/main" val="109678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3900F-9FD1-405D-8F10-1B447A8E9104}"/>
              </a:ext>
            </a:extLst>
          </p:cNvPr>
          <p:cNvSpPr>
            <a:spLocks noGrp="1"/>
          </p:cNvSpPr>
          <p:nvPr>
            <p:ph type="title"/>
          </p:nvPr>
        </p:nvSpPr>
        <p:spPr/>
        <p:txBody>
          <a:bodyPr/>
          <a:lstStyle/>
          <a:p>
            <a:r>
              <a:rPr lang="en-US" dirty="0"/>
              <a:t>Pacific cod - WCVI</a:t>
            </a:r>
          </a:p>
        </p:txBody>
      </p:sp>
      <p:sp>
        <p:nvSpPr>
          <p:cNvPr id="3" name="Content Placeholder 2">
            <a:extLst>
              <a:ext uri="{FF2B5EF4-FFF2-40B4-BE49-F238E27FC236}">
                <a16:creationId xmlns:a16="http://schemas.microsoft.com/office/drawing/2014/main" id="{E3FBB294-5922-4FCC-9B61-39A8FE2C4E80}"/>
              </a:ext>
            </a:extLst>
          </p:cNvPr>
          <p:cNvSpPr>
            <a:spLocks noGrp="1"/>
          </p:cNvSpPr>
          <p:nvPr>
            <p:ph idx="1"/>
          </p:nvPr>
        </p:nvSpPr>
        <p:spPr>
          <a:xfrm>
            <a:off x="838200" y="1825625"/>
            <a:ext cx="5142722" cy="4351338"/>
          </a:xfrm>
        </p:spPr>
        <p:txBody>
          <a:bodyPr/>
          <a:lstStyle/>
          <a:p>
            <a:r>
              <a:rPr lang="en-US" b="1" dirty="0"/>
              <a:t>LRP</a:t>
            </a:r>
            <a:r>
              <a:rPr lang="en-US" dirty="0"/>
              <a:t>: An agreed upon low historical biomass state to be avoided (Estimated 1986 biomass)</a:t>
            </a:r>
          </a:p>
          <a:p>
            <a:r>
              <a:rPr lang="en-US" b="1" dirty="0"/>
              <a:t>USR</a:t>
            </a:r>
            <a:r>
              <a:rPr lang="en-US" dirty="0"/>
              <a:t>: Mean of estimated historical biomass (1956:2004) </a:t>
            </a:r>
          </a:p>
          <a:p>
            <a:endParaRPr lang="en-US" dirty="0"/>
          </a:p>
        </p:txBody>
      </p:sp>
      <p:sp>
        <p:nvSpPr>
          <p:cNvPr id="4" name="Slide Number Placeholder 3">
            <a:extLst>
              <a:ext uri="{FF2B5EF4-FFF2-40B4-BE49-F238E27FC236}">
                <a16:creationId xmlns:a16="http://schemas.microsoft.com/office/drawing/2014/main" id="{81992FAF-F518-4F0A-B25F-8432721A77E2}"/>
              </a:ext>
            </a:extLst>
          </p:cNvPr>
          <p:cNvSpPr>
            <a:spLocks noGrp="1"/>
          </p:cNvSpPr>
          <p:nvPr>
            <p:ph type="sldNum" sz="quarter" idx="12"/>
          </p:nvPr>
        </p:nvSpPr>
        <p:spPr/>
        <p:txBody>
          <a:bodyPr/>
          <a:lstStyle/>
          <a:p>
            <a:fld id="{EEDFA2F9-C25F-4A63-B46B-7B5C200A39D1}" type="slidenum">
              <a:rPr lang="en-CA" smtClean="0"/>
              <a:pPr/>
              <a:t>17</a:t>
            </a:fld>
            <a:endParaRPr lang="en-CA"/>
          </a:p>
        </p:txBody>
      </p:sp>
      <p:pic>
        <p:nvPicPr>
          <p:cNvPr id="21506" name="Picture 2">
            <a:extLst>
              <a:ext uri="{FF2B5EF4-FFF2-40B4-BE49-F238E27FC236}">
                <a16:creationId xmlns:a16="http://schemas.microsoft.com/office/drawing/2014/main" id="{E166DDC2-2232-4BAE-BF7C-C5B6625FA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923" y="-1"/>
            <a:ext cx="6211078" cy="235133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E37BFE1C-56C3-4444-867C-46302476E2B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0549" y="2538920"/>
            <a:ext cx="6751451" cy="3638043"/>
          </a:xfrm>
          <a:prstGeom prst="rect">
            <a:avLst/>
          </a:prstGeom>
          <a:noFill/>
          <a:extLst>
            <a:ext uri="{909E8E84-426E-40DD-AFC4-6F175D3DCCD1}">
              <a14:hiddenFill xmlns:a14="http://schemas.microsoft.com/office/drawing/2010/main">
                <a:solidFill>
                  <a:srgbClr val="FFFFFF"/>
                </a:solidFill>
              </a14:hiddenFill>
            </a:ext>
          </a:extLst>
        </p:spPr>
      </p:pic>
      <p:pic>
        <p:nvPicPr>
          <p:cNvPr id="21509" name="Picture 5">
            <a:extLst>
              <a:ext uri="{FF2B5EF4-FFF2-40B4-BE49-F238E27FC236}">
                <a16:creationId xmlns:a16="http://schemas.microsoft.com/office/drawing/2014/main" id="{7CF8D0F4-30A1-4AFC-B7D8-F5A68E502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993" y="2868711"/>
            <a:ext cx="2629807" cy="93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935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5F9F-3FC2-4D92-95AE-4D6F40539BDF}"/>
              </a:ext>
            </a:extLst>
          </p:cNvPr>
          <p:cNvSpPr>
            <a:spLocks noGrp="1"/>
          </p:cNvSpPr>
          <p:nvPr>
            <p:ph type="title"/>
          </p:nvPr>
        </p:nvSpPr>
        <p:spPr/>
        <p:txBody>
          <a:bodyPr/>
          <a:lstStyle/>
          <a:p>
            <a:r>
              <a:rPr lang="en-US" dirty="0"/>
              <a:t>More Examples</a:t>
            </a:r>
          </a:p>
        </p:txBody>
      </p:sp>
      <p:sp>
        <p:nvSpPr>
          <p:cNvPr id="4" name="Slide Number Placeholder 3">
            <a:extLst>
              <a:ext uri="{FF2B5EF4-FFF2-40B4-BE49-F238E27FC236}">
                <a16:creationId xmlns:a16="http://schemas.microsoft.com/office/drawing/2014/main" id="{11060972-731A-47CA-9FE3-4A81FF9A605D}"/>
              </a:ext>
            </a:extLst>
          </p:cNvPr>
          <p:cNvSpPr>
            <a:spLocks noGrp="1"/>
          </p:cNvSpPr>
          <p:nvPr>
            <p:ph type="sldNum" sz="quarter" idx="12"/>
          </p:nvPr>
        </p:nvSpPr>
        <p:spPr/>
        <p:txBody>
          <a:bodyPr/>
          <a:lstStyle/>
          <a:p>
            <a:fld id="{EEDFA2F9-C25F-4A63-B46B-7B5C200A39D1}" type="slidenum">
              <a:rPr lang="en-CA" smtClean="0"/>
              <a:pPr/>
              <a:t>18</a:t>
            </a:fld>
            <a:endParaRPr lang="en-CA"/>
          </a:p>
        </p:txBody>
      </p:sp>
      <p:pic>
        <p:nvPicPr>
          <p:cNvPr id="23554" name="Picture 2">
            <a:extLst>
              <a:ext uri="{FF2B5EF4-FFF2-40B4-BE49-F238E27FC236}">
                <a16:creationId xmlns:a16="http://schemas.microsoft.com/office/drawing/2014/main" id="{6AE17900-AAFE-4135-9E4D-D757C1E20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2" y="1558925"/>
            <a:ext cx="79152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a:extLst>
              <a:ext uri="{FF2B5EF4-FFF2-40B4-BE49-F238E27FC236}">
                <a16:creationId xmlns:a16="http://schemas.microsoft.com/office/drawing/2014/main" id="{3B90DEE1-1A6B-4893-BBF1-703B5B225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2" y="3702050"/>
            <a:ext cx="78771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33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fontScale="90000"/>
          </a:bodyPr>
          <a:lstStyle/>
          <a:p>
            <a:pPr algn="ctr"/>
            <a:r>
              <a:rPr lang="en-US" sz="5400" dirty="0">
                <a:solidFill>
                  <a:schemeClr val="bg1"/>
                </a:solidFill>
                <a:latin typeface="+mn-lt"/>
              </a:rPr>
              <a:t>3. Brief Intro to Time-varying </a:t>
            </a:r>
            <a:br>
              <a:rPr lang="en-US" sz="5400" dirty="0">
                <a:solidFill>
                  <a:schemeClr val="bg1"/>
                </a:solidFill>
                <a:latin typeface="+mn-lt"/>
              </a:rPr>
            </a:br>
            <a:r>
              <a:rPr lang="en-US" sz="5400" dirty="0">
                <a:solidFill>
                  <a:schemeClr val="bg1"/>
                </a:solidFill>
                <a:latin typeface="+mn-lt"/>
              </a:rPr>
              <a:t>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19</a:t>
            </a:fld>
            <a:endParaRPr lang="en-CA"/>
          </a:p>
        </p:txBody>
      </p:sp>
    </p:spTree>
    <p:extLst>
      <p:ext uri="{BB962C8B-B14F-4D97-AF65-F5344CB8AC3E}">
        <p14:creationId xmlns:p14="http://schemas.microsoft.com/office/powerpoint/2010/main" val="231423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3"/>
              </a:rPr>
              <a:t>https://native-land.ca/</a:t>
            </a:r>
            <a:endParaRPr lang="en-US" dirty="0"/>
          </a:p>
        </p:txBody>
      </p:sp>
      <p:pic>
        <p:nvPicPr>
          <p:cNvPr id="4" name="Content Placeholder 3"/>
          <p:cNvPicPr>
            <a:picLocks noGrp="1" noChangeAspect="1"/>
          </p:cNvPicPr>
          <p:nvPr>
            <p:ph idx="1"/>
          </p:nvPr>
        </p:nvPicPr>
        <p:blipFill>
          <a:blip r:embed="rId4"/>
          <a:stretch>
            <a:fillRect/>
          </a:stretch>
        </p:blipFill>
        <p:spPr>
          <a:xfrm>
            <a:off x="14186" y="1195240"/>
            <a:ext cx="12177814" cy="5414523"/>
          </a:xfrm>
          <a:prstGeom prst="rect">
            <a:avLst/>
          </a:prstGeom>
        </p:spPr>
      </p:pic>
      <p:sp>
        <p:nvSpPr>
          <p:cNvPr id="3" name="Slide Number Placeholder 2"/>
          <p:cNvSpPr>
            <a:spLocks noGrp="1"/>
          </p:cNvSpPr>
          <p:nvPr>
            <p:ph type="sldNum" sz="quarter" idx="12"/>
          </p:nvPr>
        </p:nvSpPr>
        <p:spPr/>
        <p:txBody>
          <a:bodyPr/>
          <a:lstStyle/>
          <a:p>
            <a:fld id="{EEDFA2F9-C25F-4A63-B46B-7B5C200A39D1}" type="slidenum">
              <a:rPr lang="en-CA" smtClean="0"/>
              <a:t>2</a:t>
            </a:fld>
            <a:endParaRPr lang="en-CA"/>
          </a:p>
        </p:txBody>
      </p:sp>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34D1-5552-433F-8ED5-15E731F12D04}"/>
              </a:ext>
            </a:extLst>
          </p:cNvPr>
          <p:cNvSpPr>
            <a:spLocks noGrp="1"/>
          </p:cNvSpPr>
          <p:nvPr>
            <p:ph type="title"/>
          </p:nvPr>
        </p:nvSpPr>
        <p:spPr/>
        <p:txBody>
          <a:bodyPr/>
          <a:lstStyle/>
          <a:p>
            <a:r>
              <a:rPr lang="en-US" dirty="0"/>
              <a:t>Stock assessments change over time</a:t>
            </a:r>
          </a:p>
        </p:txBody>
      </p:sp>
      <p:sp>
        <p:nvSpPr>
          <p:cNvPr id="3" name="Content Placeholder 2">
            <a:extLst>
              <a:ext uri="{FF2B5EF4-FFF2-40B4-BE49-F238E27FC236}">
                <a16:creationId xmlns:a16="http://schemas.microsoft.com/office/drawing/2014/main" id="{5E65C365-DF33-4C45-9451-6BF87D4888BA}"/>
              </a:ext>
            </a:extLst>
          </p:cNvPr>
          <p:cNvSpPr>
            <a:spLocks noGrp="1"/>
          </p:cNvSpPr>
          <p:nvPr>
            <p:ph idx="1"/>
          </p:nvPr>
        </p:nvSpPr>
        <p:spPr>
          <a:xfrm>
            <a:off x="838200" y="1493433"/>
            <a:ext cx="4414935" cy="4351338"/>
          </a:xfrm>
        </p:spPr>
        <p:txBody>
          <a:bodyPr>
            <a:normAutofit/>
          </a:bodyPr>
          <a:lstStyle/>
          <a:p>
            <a:r>
              <a:rPr lang="en-US" sz="2400" dirty="0"/>
              <a:t>As assessments are updated, new data often lead to slight or large changes in parameter estimates over time</a:t>
            </a:r>
          </a:p>
          <a:p>
            <a:endParaRPr lang="en-US" sz="2400" dirty="0"/>
          </a:p>
          <a:p>
            <a:r>
              <a:rPr lang="en-US" sz="2400" dirty="0"/>
              <a:t>When retrospective patterns are large, we may need to explicitly account for time-varying processes in stock assessment</a:t>
            </a:r>
          </a:p>
          <a:p>
            <a:endParaRPr lang="en-US" sz="2400" dirty="0"/>
          </a:p>
        </p:txBody>
      </p:sp>
      <p:sp>
        <p:nvSpPr>
          <p:cNvPr id="4" name="Slide Number Placeholder 3">
            <a:extLst>
              <a:ext uri="{FF2B5EF4-FFF2-40B4-BE49-F238E27FC236}">
                <a16:creationId xmlns:a16="http://schemas.microsoft.com/office/drawing/2014/main" id="{F4F4B776-135B-48C9-A87A-34482D871231}"/>
              </a:ext>
            </a:extLst>
          </p:cNvPr>
          <p:cNvSpPr>
            <a:spLocks noGrp="1"/>
          </p:cNvSpPr>
          <p:nvPr>
            <p:ph type="sldNum" sz="quarter" idx="12"/>
          </p:nvPr>
        </p:nvSpPr>
        <p:spPr/>
        <p:txBody>
          <a:bodyPr/>
          <a:lstStyle/>
          <a:p>
            <a:fld id="{EEDFA2F9-C25F-4A63-B46B-7B5C200A39D1}" type="slidenum">
              <a:rPr lang="en-CA" smtClean="0"/>
              <a:pPr/>
              <a:t>20</a:t>
            </a:fld>
            <a:endParaRPr lang="en-CA"/>
          </a:p>
        </p:txBody>
      </p:sp>
      <p:pic>
        <p:nvPicPr>
          <p:cNvPr id="26626" name="Picture 2">
            <a:extLst>
              <a:ext uri="{FF2B5EF4-FFF2-40B4-BE49-F238E27FC236}">
                <a16:creationId xmlns:a16="http://schemas.microsoft.com/office/drawing/2014/main" id="{904DB15F-BD40-4E3E-8D54-591C7DB32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962" y="1408049"/>
            <a:ext cx="7058038" cy="2202897"/>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7B4F6A7D-4367-46EE-A833-597C9C37B9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5527" y="3669102"/>
            <a:ext cx="4648114" cy="2823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692A7-F7D9-4372-A336-E106FABAF829}"/>
              </a:ext>
            </a:extLst>
          </p:cNvPr>
          <p:cNvSpPr txBox="1"/>
          <p:nvPr/>
        </p:nvSpPr>
        <p:spPr>
          <a:xfrm>
            <a:off x="188802" y="6311900"/>
            <a:ext cx="5857435" cy="338554"/>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Stewart, I. J., &amp; Martell, S. J. D. 2014. Fisheries Research, 158: 40-49. </a:t>
            </a:r>
          </a:p>
        </p:txBody>
      </p:sp>
    </p:spTree>
    <p:extLst>
      <p:ext uri="{BB962C8B-B14F-4D97-AF65-F5344CB8AC3E}">
        <p14:creationId xmlns:p14="http://schemas.microsoft.com/office/powerpoint/2010/main" val="37073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849352-66C0-4C15-B234-7E5CCA0A2865}"/>
                  </a:ext>
                </a:extLst>
              </p:cNvPr>
              <p:cNvSpPr>
                <a:spLocks noGrp="1"/>
              </p:cNvSpPr>
              <p:nvPr>
                <p:ph type="title"/>
              </p:nvPr>
            </p:nvSpPr>
            <p:spPr/>
            <p:txBody>
              <a:bodyPr/>
              <a:lstStyle/>
              <a:p>
                <a:r>
                  <a:rPr lang="en-US" dirty="0"/>
                  <a:t>Time-varying natural mortality (</a:t>
                </a:r>
                <a14:m>
                  <m:oMath xmlns:m="http://schemas.openxmlformats.org/officeDocument/2006/math">
                    <m:r>
                      <a:rPr lang="en-US" i="1" dirty="0" smtClean="0">
                        <a:latin typeface="Cambria Math" panose="02040503050406030204" pitchFamily="18" charset="0"/>
                      </a:rPr>
                      <m:t>𝑀</m:t>
                    </m:r>
                  </m:oMath>
                </a14:m>
                <a:r>
                  <a:rPr lang="en-US" dirty="0"/>
                  <a:t>)</a:t>
                </a:r>
              </a:p>
            </p:txBody>
          </p:sp>
        </mc:Choice>
        <mc:Fallback xmlns="">
          <p:sp>
            <p:nvSpPr>
              <p:cNvPr id="2" name="Title 1">
                <a:extLst>
                  <a:ext uri="{FF2B5EF4-FFF2-40B4-BE49-F238E27FC236}">
                    <a16:creationId xmlns:a16="http://schemas.microsoft.com/office/drawing/2014/main" id="{D7849352-66C0-4C15-B234-7E5CCA0A2865}"/>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C5094EB-0032-4508-B910-BD63F09102DE}"/>
              </a:ext>
            </a:extLst>
          </p:cNvPr>
          <p:cNvSpPr>
            <a:spLocks noGrp="1"/>
          </p:cNvSpPr>
          <p:nvPr>
            <p:ph idx="1"/>
          </p:nvPr>
        </p:nvSpPr>
        <p:spPr>
          <a:xfrm>
            <a:off x="838200" y="1655956"/>
            <a:ext cx="10515600" cy="4351338"/>
          </a:xfrm>
        </p:spPr>
        <p:txBody>
          <a:bodyPr/>
          <a:lstStyle/>
          <a:p>
            <a:pPr marL="0" indent="0">
              <a:buNone/>
            </a:pPr>
            <a:r>
              <a:rPr lang="en-US" dirty="0"/>
              <a:t>Case Study: West Coast Vancouver Island (WCVI) Pacific Herring</a:t>
            </a:r>
          </a:p>
          <a:p>
            <a:endParaRPr lang="en-US" dirty="0"/>
          </a:p>
        </p:txBody>
      </p:sp>
      <p:sp>
        <p:nvSpPr>
          <p:cNvPr id="4" name="Slide Number Placeholder 3">
            <a:extLst>
              <a:ext uri="{FF2B5EF4-FFF2-40B4-BE49-F238E27FC236}">
                <a16:creationId xmlns:a16="http://schemas.microsoft.com/office/drawing/2014/main" id="{083C04EC-C618-420E-9935-2B24AD7681EF}"/>
              </a:ext>
            </a:extLst>
          </p:cNvPr>
          <p:cNvSpPr>
            <a:spLocks noGrp="1"/>
          </p:cNvSpPr>
          <p:nvPr>
            <p:ph type="sldNum" sz="quarter" idx="12"/>
          </p:nvPr>
        </p:nvSpPr>
        <p:spPr/>
        <p:txBody>
          <a:bodyPr/>
          <a:lstStyle/>
          <a:p>
            <a:fld id="{EEDFA2F9-C25F-4A63-B46B-7B5C200A39D1}" type="slidenum">
              <a:rPr lang="en-CA" smtClean="0"/>
              <a:pPr/>
              <a:t>21</a:t>
            </a:fld>
            <a:endParaRPr lang="en-CA"/>
          </a:p>
        </p:txBody>
      </p:sp>
      <p:pic>
        <p:nvPicPr>
          <p:cNvPr id="27650" name="Picture 2">
            <a:extLst>
              <a:ext uri="{FF2B5EF4-FFF2-40B4-BE49-F238E27FC236}">
                <a16:creationId xmlns:a16="http://schemas.microsoft.com/office/drawing/2014/main" id="{84CCEEE3-7997-4B03-B516-75D6B51FA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2792" y="537739"/>
            <a:ext cx="2501666" cy="8136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3C2A9D-BCD8-45B1-8CF4-565B09A8A81B}"/>
              </a:ext>
            </a:extLst>
          </p:cNvPr>
          <p:cNvPicPr>
            <a:picLocks noChangeAspect="1"/>
          </p:cNvPicPr>
          <p:nvPr/>
        </p:nvPicPr>
        <p:blipFill>
          <a:blip r:embed="rId4"/>
          <a:stretch>
            <a:fillRect/>
          </a:stretch>
        </p:blipFill>
        <p:spPr>
          <a:xfrm>
            <a:off x="3598945" y="2104191"/>
            <a:ext cx="4705350" cy="3962400"/>
          </a:xfrm>
          <a:prstGeom prst="rect">
            <a:avLst/>
          </a:prstGeom>
        </p:spPr>
      </p:pic>
      <p:sp>
        <p:nvSpPr>
          <p:cNvPr id="10" name="TextBox 9">
            <a:extLst>
              <a:ext uri="{FF2B5EF4-FFF2-40B4-BE49-F238E27FC236}">
                <a16:creationId xmlns:a16="http://schemas.microsoft.com/office/drawing/2014/main" id="{0F1AAB60-9BB7-4DCE-A92F-D3B37A011B24}"/>
              </a:ext>
            </a:extLst>
          </p:cNvPr>
          <p:cNvSpPr txBox="1"/>
          <p:nvPr/>
        </p:nvSpPr>
        <p:spPr>
          <a:xfrm>
            <a:off x="188802" y="6066591"/>
            <a:ext cx="11164998" cy="584775"/>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DFO. 2020. Stock status update with application of management procedures for </a:t>
            </a:r>
            <a:r>
              <a:rPr lang="en-US" sz="1600" dirty="0" err="1">
                <a:solidFill>
                  <a:schemeClr val="tx2"/>
                </a:solidFill>
              </a:rPr>
              <a:t>Pacifc</a:t>
            </a:r>
            <a:r>
              <a:rPr lang="en-US" sz="1600" dirty="0">
                <a:solidFill>
                  <a:schemeClr val="tx2"/>
                </a:solidFill>
              </a:rPr>
              <a:t> Herring (</a:t>
            </a:r>
            <a:r>
              <a:rPr lang="en-US" sz="1600" i="1" dirty="0">
                <a:solidFill>
                  <a:schemeClr val="tx2"/>
                </a:solidFill>
              </a:rPr>
              <a:t>Clupea </a:t>
            </a:r>
            <a:r>
              <a:rPr lang="en-US" sz="1600" i="1" dirty="0" err="1">
                <a:solidFill>
                  <a:schemeClr val="tx2"/>
                </a:solidFill>
              </a:rPr>
              <a:t>pallasii</a:t>
            </a:r>
            <a:r>
              <a:rPr lang="en-US" sz="1600" dirty="0">
                <a:solidFill>
                  <a:schemeClr val="tx2"/>
                </a:solidFill>
              </a:rPr>
              <a:t>) in British Columbia: Status in 2019 and forecast for 2020. DFO Can. Sci. </a:t>
            </a:r>
            <a:r>
              <a:rPr lang="en-US" sz="1600" dirty="0" err="1">
                <a:solidFill>
                  <a:schemeClr val="tx2"/>
                </a:solidFill>
              </a:rPr>
              <a:t>Advis</a:t>
            </a:r>
            <a:r>
              <a:rPr lang="en-US" sz="1600" dirty="0">
                <a:solidFill>
                  <a:schemeClr val="tx2"/>
                </a:solidFill>
              </a:rPr>
              <a:t>. Sec. Sci. Resp. 2020/004.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64A7C7-FC9A-43BB-A28E-FDFC2ABB2390}"/>
                  </a:ext>
                </a:extLst>
              </p:cNvPr>
              <p:cNvSpPr txBox="1"/>
              <p:nvPr/>
            </p:nvSpPr>
            <p:spPr>
              <a:xfrm>
                <a:off x="8952799" y="3284447"/>
                <a:ext cx="2501666" cy="1200329"/>
              </a:xfrm>
              <a:prstGeom prst="rect">
                <a:avLst/>
              </a:prstGeom>
              <a:noFill/>
            </p:spPr>
            <p:txBody>
              <a:bodyPr wrap="square" rtlCol="0">
                <a:spAutoFit/>
              </a:bodyPr>
              <a:lstStyle/>
              <a:p>
                <a:pPr algn="ctr"/>
                <a:r>
                  <a:rPr lang="en-US" dirty="0">
                    <a:solidFill>
                      <a:schemeClr val="accent5"/>
                    </a:solidFill>
                  </a:rPr>
                  <a:t>Weight-at-age has also varied throughout the time series but today we focus on </a:t>
                </a:r>
                <a14:m>
                  <m:oMath xmlns:m="http://schemas.openxmlformats.org/officeDocument/2006/math">
                    <m:r>
                      <a:rPr lang="en-US" i="1" dirty="0" smtClean="0">
                        <a:solidFill>
                          <a:schemeClr val="accent5"/>
                        </a:solidFill>
                        <a:latin typeface="Cambria Math" panose="02040503050406030204" pitchFamily="18" charset="0"/>
                      </a:rPr>
                      <m:t>𝑀</m:t>
                    </m:r>
                  </m:oMath>
                </a14:m>
                <a:endParaRPr lang="en-US" dirty="0">
                  <a:solidFill>
                    <a:schemeClr val="accent5"/>
                  </a:solidFill>
                </a:endParaRPr>
              </a:p>
            </p:txBody>
          </p:sp>
        </mc:Choice>
        <mc:Fallback xmlns="">
          <p:sp>
            <p:nvSpPr>
              <p:cNvPr id="7" name="TextBox 6">
                <a:extLst>
                  <a:ext uri="{FF2B5EF4-FFF2-40B4-BE49-F238E27FC236}">
                    <a16:creationId xmlns:a16="http://schemas.microsoft.com/office/drawing/2014/main" id="{BB64A7C7-FC9A-43BB-A28E-FDFC2ABB2390}"/>
                  </a:ext>
                </a:extLst>
              </p:cNvPr>
              <p:cNvSpPr txBox="1">
                <a:spLocks noRot="1" noChangeAspect="1" noMove="1" noResize="1" noEditPoints="1" noAdjustHandles="1" noChangeArrowheads="1" noChangeShapeType="1" noTextEdit="1"/>
              </p:cNvSpPr>
              <p:nvPr/>
            </p:nvSpPr>
            <p:spPr>
              <a:xfrm>
                <a:off x="8952799" y="3284447"/>
                <a:ext cx="2501666" cy="1200329"/>
              </a:xfrm>
              <a:prstGeom prst="rect">
                <a:avLst/>
              </a:prstGeom>
              <a:blipFill>
                <a:blip r:embed="rId5"/>
                <a:stretch>
                  <a:fillRect l="-1707" t="-3046" r="-3415" b="-7107"/>
                </a:stretch>
              </a:blipFill>
            </p:spPr>
            <p:txBody>
              <a:bodyPr/>
              <a:lstStyle/>
              <a:p>
                <a:r>
                  <a:rPr lang="en-US">
                    <a:noFill/>
                  </a:rPr>
                  <a:t> </a:t>
                </a:r>
              </a:p>
            </p:txBody>
          </p:sp>
        </mc:Fallback>
      </mc:AlternateContent>
    </p:spTree>
    <p:extLst>
      <p:ext uri="{BB962C8B-B14F-4D97-AF65-F5344CB8AC3E}">
        <p14:creationId xmlns:p14="http://schemas.microsoft.com/office/powerpoint/2010/main" val="198407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8FA0-5FC7-46C7-B270-80378DB11A83}"/>
              </a:ext>
            </a:extLst>
          </p:cNvPr>
          <p:cNvSpPr>
            <a:spLocks noGrp="1"/>
          </p:cNvSpPr>
          <p:nvPr>
            <p:ph type="title"/>
          </p:nvPr>
        </p:nvSpPr>
        <p:spPr/>
        <p:txBody>
          <a:bodyPr>
            <a:normAutofit/>
          </a:bodyPr>
          <a:lstStyle/>
          <a:p>
            <a:r>
              <a:rPr lang="en-US" dirty="0"/>
              <a:t>Equilibrium reference points and changing productivity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517B76-0AAC-41DE-8295-778162BD46E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Pacific Herring Reference points are based on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(LRP = 0.3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517B76-0AAC-41DE-8295-778162BD46EA}"/>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388023C-31A8-482E-A9EA-0E329D0F6D2F}"/>
              </a:ext>
            </a:extLst>
          </p:cNvPr>
          <p:cNvSpPr>
            <a:spLocks noGrp="1"/>
          </p:cNvSpPr>
          <p:nvPr>
            <p:ph type="sldNum" sz="quarter" idx="12"/>
          </p:nvPr>
        </p:nvSpPr>
        <p:spPr/>
        <p:txBody>
          <a:bodyPr/>
          <a:lstStyle/>
          <a:p>
            <a:fld id="{EEDFA2F9-C25F-4A63-B46B-7B5C200A39D1}" type="slidenum">
              <a:rPr lang="en-CA" smtClean="0"/>
              <a:pPr/>
              <a:t>22</a:t>
            </a:fld>
            <a:endParaRPr lang="en-CA"/>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ACF7DDA-BCB1-4DC2-8FC7-1DCDB57A1AEF}"/>
                  </a:ext>
                </a:extLst>
              </p:cNvPr>
              <p:cNvSpPr/>
              <p:nvPr/>
            </p:nvSpPr>
            <p:spPr>
              <a:xfrm>
                <a:off x="750644" y="1938884"/>
                <a:ext cx="1856874" cy="1603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𝐵</m:t>
                      </m:r>
                      <m:r>
                        <a:rPr lang="en-US" sz="6600" b="0" i="1" baseline="-25000" smtClean="0">
                          <a:latin typeface="Cambria Math" panose="02040503050406030204" pitchFamily="18" charset="0"/>
                        </a:rPr>
                        <m:t>0</m:t>
                      </m:r>
                    </m:oMath>
                  </m:oMathPara>
                </a14:m>
                <a:endParaRPr lang="en-US" sz="6600" baseline="-25000" dirty="0"/>
              </a:p>
            </p:txBody>
          </p:sp>
        </mc:Choice>
        <mc:Fallback xmlns="">
          <p:sp>
            <p:nvSpPr>
              <p:cNvPr id="5" name="Rectangle 4">
                <a:extLst>
                  <a:ext uri="{FF2B5EF4-FFF2-40B4-BE49-F238E27FC236}">
                    <a16:creationId xmlns:a16="http://schemas.microsoft.com/office/drawing/2014/main" id="{6ACF7DDA-BCB1-4DC2-8FC7-1DCDB57A1AEF}"/>
                  </a:ext>
                </a:extLst>
              </p:cNvPr>
              <p:cNvSpPr>
                <a:spLocks noRot="1" noChangeAspect="1" noMove="1" noResize="1" noEditPoints="1" noAdjustHandles="1" noChangeArrowheads="1" noChangeShapeType="1" noTextEdit="1"/>
              </p:cNvSpPr>
              <p:nvPr/>
            </p:nvSpPr>
            <p:spPr>
              <a:xfrm>
                <a:off x="750644" y="1938884"/>
                <a:ext cx="1856874" cy="160337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2C09F4-F34F-4945-BE0F-FE616F7CADBD}"/>
                  </a:ext>
                </a:extLst>
              </p:cNvPr>
              <p:cNvSpPr txBox="1"/>
              <p:nvPr/>
            </p:nvSpPr>
            <p:spPr>
              <a:xfrm>
                <a:off x="4123282" y="2191428"/>
                <a:ext cx="2935609"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6" name="TextBox 5">
                <a:extLst>
                  <a:ext uri="{FF2B5EF4-FFF2-40B4-BE49-F238E27FC236}">
                    <a16:creationId xmlns:a16="http://schemas.microsoft.com/office/drawing/2014/main" id="{992C09F4-F34F-4945-BE0F-FE616F7CADBD}"/>
                  </a:ext>
                </a:extLst>
              </p:cNvPr>
              <p:cNvSpPr txBox="1">
                <a:spLocks noRot="1" noChangeAspect="1" noMove="1" noResize="1" noEditPoints="1" noAdjustHandles="1" noChangeArrowheads="1" noChangeShapeType="1" noTextEdit="1"/>
              </p:cNvSpPr>
              <p:nvPr/>
            </p:nvSpPr>
            <p:spPr>
              <a:xfrm>
                <a:off x="4123282" y="2191428"/>
                <a:ext cx="2935609"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CA2CE02-442F-45D5-AD77-AB95FF0604ED}"/>
              </a:ext>
            </a:extLst>
          </p:cNvPr>
          <p:cNvSpPr txBox="1"/>
          <p:nvPr/>
        </p:nvSpPr>
        <p:spPr>
          <a:xfrm>
            <a:off x="6649115" y="1252859"/>
            <a:ext cx="3243713"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Unfished equilibrium recruitment</a:t>
            </a:r>
            <a:endParaRPr lang="en-US" b="0" dirty="0">
              <a:effectLst/>
            </a:endParaRPr>
          </a:p>
          <a:p>
            <a:r>
              <a:rPr lang="en-US" dirty="0"/>
              <a:t/>
            </a:r>
            <a:br>
              <a:rPr lang="en-US" dirty="0"/>
            </a:br>
            <a:endParaRPr lang="en-US" dirty="0"/>
          </a:p>
        </p:txBody>
      </p:sp>
      <p:sp>
        <p:nvSpPr>
          <p:cNvPr id="9" name="TextBox 8">
            <a:extLst>
              <a:ext uri="{FF2B5EF4-FFF2-40B4-BE49-F238E27FC236}">
                <a16:creationId xmlns:a16="http://schemas.microsoft.com/office/drawing/2014/main" id="{E3527B8B-1086-480F-A6B1-DADA6A8A4EDC}"/>
              </a:ext>
            </a:extLst>
          </p:cNvPr>
          <p:cNvSpPr txBox="1"/>
          <p:nvPr/>
        </p:nvSpPr>
        <p:spPr>
          <a:xfrm>
            <a:off x="5939079" y="3359294"/>
            <a:ext cx="3243713"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Unfished SSB-per-recruit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(eggs-per-recruit)</a:t>
            </a:r>
            <a:endParaRPr lang="en-US" b="0" dirty="0">
              <a:effectLst/>
            </a:endParaRPr>
          </a:p>
          <a:p>
            <a:r>
              <a:rPr lang="en-US" dirty="0"/>
              <a:t/>
            </a:r>
            <a:br>
              <a:rPr lang="en-US" dirty="0"/>
            </a:br>
            <a:endParaRPr lang="en-US" dirty="0"/>
          </a:p>
        </p:txBody>
      </p:sp>
      <p:sp>
        <p:nvSpPr>
          <p:cNvPr id="10" name="TextBox 9">
            <a:extLst>
              <a:ext uri="{FF2B5EF4-FFF2-40B4-BE49-F238E27FC236}">
                <a16:creationId xmlns:a16="http://schemas.microsoft.com/office/drawing/2014/main" id="{473F95CF-DBDC-414D-9E2D-C36F581DBD9E}"/>
              </a:ext>
            </a:extLst>
          </p:cNvPr>
          <p:cNvSpPr txBox="1"/>
          <p:nvPr/>
        </p:nvSpPr>
        <p:spPr>
          <a:xfrm>
            <a:off x="3140053" y="3359293"/>
            <a:ext cx="3243713"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Unfished equilibrium SSB</a:t>
            </a:r>
            <a:endParaRPr lang="en-US" b="0" dirty="0">
              <a:effectLst/>
            </a:endParaRPr>
          </a:p>
          <a:p>
            <a:r>
              <a:rPr lang="en-US" dirty="0"/>
              <a:t/>
            </a:r>
            <a:br>
              <a:rPr lang="en-US" dirty="0"/>
            </a:br>
            <a:endParaRPr lang="en-US" dirty="0"/>
          </a:p>
        </p:txBody>
      </p:sp>
      <p:cxnSp>
        <p:nvCxnSpPr>
          <p:cNvPr id="12" name="Straight Arrow Connector 11">
            <a:extLst>
              <a:ext uri="{FF2B5EF4-FFF2-40B4-BE49-F238E27FC236}">
                <a16:creationId xmlns:a16="http://schemas.microsoft.com/office/drawing/2014/main" id="{2779DD81-92A6-4C22-B710-012D72D9216A}"/>
              </a:ext>
            </a:extLst>
          </p:cNvPr>
          <p:cNvCxnSpPr/>
          <p:nvPr/>
        </p:nvCxnSpPr>
        <p:spPr>
          <a:xfrm flipV="1">
            <a:off x="4436327" y="2926386"/>
            <a:ext cx="0" cy="386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762F2E-5F9D-44EF-8316-375E72F36AC4}"/>
              </a:ext>
            </a:extLst>
          </p:cNvPr>
          <p:cNvCxnSpPr>
            <a:cxnSpLocks/>
          </p:cNvCxnSpPr>
          <p:nvPr/>
        </p:nvCxnSpPr>
        <p:spPr>
          <a:xfrm flipH="1" flipV="1">
            <a:off x="5637542" y="2884068"/>
            <a:ext cx="710812" cy="458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B29A28-E904-4029-AAF0-7180609BB54E}"/>
              </a:ext>
            </a:extLst>
          </p:cNvPr>
          <p:cNvCxnSpPr>
            <a:cxnSpLocks/>
          </p:cNvCxnSpPr>
          <p:nvPr/>
        </p:nvCxnSpPr>
        <p:spPr>
          <a:xfrm flipH="1">
            <a:off x="6254224" y="1917124"/>
            <a:ext cx="577515" cy="413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32AEFD-F6D6-434A-9970-A61A0185C242}"/>
                  </a:ext>
                </a:extLst>
              </p:cNvPr>
              <p:cNvSpPr txBox="1"/>
              <p:nvPr/>
            </p:nvSpPr>
            <p:spPr>
              <a:xfrm>
                <a:off x="8856182" y="1992408"/>
                <a:ext cx="2976999" cy="8783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ea typeface="Cambria Math" panose="02040503050406030204" pitchFamily="18" charset="0"/>
                            </a:rPr>
                            <m:t>𝐸</m:t>
                          </m:r>
                          <m:r>
                            <a:rPr lang="en-US" sz="2000" b="0" i="1" smtClean="0">
                              <a:solidFill>
                                <a:schemeClr val="tx1"/>
                              </a:solidFill>
                              <a:effectLst/>
                              <a:latin typeface="Cambria Math" panose="02040503050406030204" pitchFamily="18" charset="0"/>
                              <a:ea typeface="Cambria Math" panose="02040503050406030204" pitchFamily="18" charset="0"/>
                            </a:rPr>
                            <m:t>0</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0</m:t>
                                  </m:r>
                                </m:e>
                                <m:sub>
                                  <m:r>
                                    <a:rPr lang="en-US" sz="2000" b="0" i="1" smtClean="0">
                                      <a:solidFill>
                                        <a:srgbClr val="0000FF"/>
                                      </a:solidFill>
                                      <a:effectLst/>
                                      <a:latin typeface="Cambria Math" panose="02040503050406030204" pitchFamily="18" charset="0"/>
                                    </a:rPr>
                                    <m:t>𝑎</m:t>
                                  </m:r>
                                </m:sub>
                              </m:sSub>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17" name="TextBox 16">
                <a:extLst>
                  <a:ext uri="{FF2B5EF4-FFF2-40B4-BE49-F238E27FC236}">
                    <a16:creationId xmlns:a16="http://schemas.microsoft.com/office/drawing/2014/main" id="{4132AEFD-F6D6-434A-9970-A61A0185C242}"/>
                  </a:ext>
                </a:extLst>
              </p:cNvPr>
              <p:cNvSpPr txBox="1">
                <a:spLocks noRot="1" noChangeAspect="1" noMove="1" noResize="1" noEditPoints="1" noAdjustHandles="1" noChangeArrowheads="1" noChangeShapeType="1" noTextEdit="1"/>
              </p:cNvSpPr>
              <p:nvPr/>
            </p:nvSpPr>
            <p:spPr>
              <a:xfrm>
                <a:off x="8856182" y="1992408"/>
                <a:ext cx="2976999" cy="8783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3437AE-D928-49C3-9DBD-C44ECA3AE170}"/>
                  </a:ext>
                </a:extLst>
              </p:cNvPr>
              <p:cNvSpPr txBox="1"/>
              <p:nvPr/>
            </p:nvSpPr>
            <p:spPr>
              <a:xfrm>
                <a:off x="9213191" y="2938084"/>
                <a:ext cx="2743200" cy="1779526"/>
              </a:xfrm>
              <a:prstGeom prst="rect">
                <a:avLst/>
              </a:prstGeom>
              <a:noFill/>
            </p:spPr>
            <p:txBody>
              <a:bodyPr wrap="square" rtlCol="0">
                <a:spAutoFit/>
              </a:bodyPr>
              <a:lstStyle/>
              <a:p>
                <a:pPr rtl="0">
                  <a:spcBef>
                    <a:spcPts val="0"/>
                  </a:spcBef>
                  <a:spcAft>
                    <a:spcPts val="0"/>
                  </a:spcAft>
                </a:pPr>
                <a14:m>
                  <m:oMath xmlns:m="http://schemas.openxmlformats.org/officeDocument/2006/math">
                    <m:r>
                      <a:rPr lang="en-US" sz="1800" b="0" i="1" u="none" strike="noStrike" dirty="0" smtClean="0">
                        <a:solidFill>
                          <a:srgbClr val="000000"/>
                        </a:solidFill>
                        <a:effectLst/>
                        <a:latin typeface="Cambria Math" panose="02040503050406030204" pitchFamily="18" charset="0"/>
                      </a:rPr>
                      <m:t>𝑎</m:t>
                    </m:r>
                  </m:oMath>
                </a14:m>
                <a:r>
                  <a:rPr lang="en-US" sz="1800" b="0" i="1"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 age</a:t>
                </a:r>
                <a:endParaRPr lang="en-US" b="0" dirty="0">
                  <a:effectLst/>
                </a:endParaRPr>
              </a:p>
              <a:p>
                <a:pPr rtl="0">
                  <a:spcBef>
                    <a:spcPts val="0"/>
                  </a:spcBef>
                  <a:spcAft>
                    <a:spcPts val="0"/>
                  </a:spcAft>
                </a:pPr>
                <a14:m>
                  <m:oMath xmlns:m="http://schemas.openxmlformats.org/officeDocument/2006/math">
                    <m:r>
                      <a:rPr lang="en-US" sz="1800" b="0" i="1" u="none" strike="noStrike" dirty="0" smtClean="0">
                        <a:solidFill>
                          <a:srgbClr val="000000"/>
                        </a:solidFill>
                        <a:effectLst/>
                        <a:latin typeface="Cambria Math" panose="02040503050406030204" pitchFamily="18" charset="0"/>
                      </a:rPr>
                      <m:t>𝑎</m:t>
                    </m:r>
                    <m:r>
                      <a:rPr lang="en-US" sz="1800" b="0" i="1" u="none" strike="noStrike" baseline="-25000" dirty="0" err="1" smtClean="0">
                        <a:solidFill>
                          <a:srgbClr val="000000"/>
                        </a:solidFill>
                        <a:effectLst/>
                        <a:latin typeface="Cambria Math" panose="02040503050406030204" pitchFamily="18" charset="0"/>
                      </a:rPr>
                      <m:t>𝑟𝑒𝑐</m:t>
                    </m:r>
                  </m:oMath>
                </a14:m>
                <a:r>
                  <a:rPr lang="en-US" sz="1800" b="0" i="0" u="none" strike="noStrike" dirty="0">
                    <a:solidFill>
                      <a:srgbClr val="000000"/>
                    </a:solidFill>
                    <a:effectLst/>
                    <a:latin typeface="Calibri" panose="020F0502020204030204" pitchFamily="34" charset="0"/>
                  </a:rPr>
                  <a:t> = age at recruitment</a:t>
                </a:r>
                <a:endParaRPr lang="en-US" b="0" dirty="0">
                  <a:effectLst/>
                </a:endParaRPr>
              </a:p>
              <a:p>
                <a:pPr rtl="0">
                  <a:spcBef>
                    <a:spcPts val="0"/>
                  </a:spcBef>
                  <a:spcAft>
                    <a:spcPts val="0"/>
                  </a:spcAft>
                </a:pPr>
                <a14:m>
                  <m:oMath xmlns:m="http://schemas.openxmlformats.org/officeDocument/2006/math">
                    <m:r>
                      <a:rPr lang="en-US" sz="1800" b="0" i="1" u="none" strike="noStrike" dirty="0" smtClean="0">
                        <a:solidFill>
                          <a:srgbClr val="000000"/>
                        </a:solidFill>
                        <a:effectLst/>
                        <a:latin typeface="Cambria Math" panose="02040503050406030204" pitchFamily="18" charset="0"/>
                      </a:rPr>
                      <m:t>𝑎</m:t>
                    </m:r>
                    <m:r>
                      <a:rPr lang="en-US" sz="1800" b="0" i="1" u="none" strike="noStrike" baseline="-25000" dirty="0" err="1" smtClean="0">
                        <a:solidFill>
                          <a:srgbClr val="000000"/>
                        </a:solidFill>
                        <a:effectLst/>
                        <a:latin typeface="Cambria Math" panose="02040503050406030204" pitchFamily="18" charset="0"/>
                      </a:rPr>
                      <m:t>𝑚𝑎𝑥</m:t>
                    </m:r>
                  </m:oMath>
                </a14:m>
                <a:r>
                  <a:rPr lang="en-US" sz="1800" b="0" i="0" u="none" strike="noStrike" dirty="0">
                    <a:solidFill>
                      <a:srgbClr val="000000"/>
                    </a:solidFill>
                    <a:effectLst/>
                    <a:latin typeface="Calibri" panose="020F0502020204030204" pitchFamily="34" charset="0"/>
                  </a:rPr>
                  <a:t> = maximum age</a:t>
                </a:r>
                <a:endParaRPr lang="en-US" b="0" dirty="0">
                  <a:effectLst/>
                </a:endParaRPr>
              </a:p>
              <a:p>
                <a:pPr rtl="0">
                  <a:spcBef>
                    <a:spcPts val="0"/>
                  </a:spcBef>
                  <a:spcAft>
                    <a:spcPts val="0"/>
                  </a:spcAft>
                </a:pPr>
                <a14:m>
                  <m:oMath xmlns:m="http://schemas.openxmlformats.org/officeDocument/2006/math">
                    <m:sSub>
                      <m:sSubPr>
                        <m:ctrlPr>
                          <a:rPr lang="en-US" sz="1800" b="0" i="1" u="none" strike="noStrike" dirty="0" smtClean="0">
                            <a:solidFill>
                              <a:srgbClr val="0000FF"/>
                            </a:solidFill>
                            <a:effectLst/>
                            <a:latin typeface="Cambria Math" panose="02040503050406030204" pitchFamily="18" charset="0"/>
                          </a:rPr>
                        </m:ctrlPr>
                      </m:sSubPr>
                      <m:e>
                        <m:r>
                          <a:rPr lang="en-US" sz="1800" b="0" i="1" u="none" strike="noStrike" dirty="0" smtClean="0">
                            <a:solidFill>
                              <a:srgbClr val="0000FF"/>
                            </a:solidFill>
                            <a:effectLst/>
                            <a:latin typeface="Cambria Math" panose="02040503050406030204" pitchFamily="18" charset="0"/>
                          </a:rPr>
                          <m:t>𝑙</m:t>
                        </m:r>
                      </m:e>
                      <m:sub>
                        <m:sSub>
                          <m:sSubPr>
                            <m:ctrlPr>
                              <a:rPr lang="en-US" sz="1800" b="0" i="1" u="none" strike="noStrike" dirty="0" smtClean="0">
                                <a:solidFill>
                                  <a:srgbClr val="0000FF"/>
                                </a:solidFill>
                                <a:effectLst/>
                                <a:latin typeface="Cambria Math" panose="02040503050406030204" pitchFamily="18" charset="0"/>
                              </a:rPr>
                            </m:ctrlPr>
                          </m:sSubPr>
                          <m:e>
                            <m:r>
                              <a:rPr lang="en-US" sz="1800" b="0" i="1" u="none" strike="noStrike" dirty="0" smtClean="0">
                                <a:solidFill>
                                  <a:srgbClr val="0000FF"/>
                                </a:solidFill>
                                <a:effectLst/>
                                <a:latin typeface="Cambria Math" panose="02040503050406030204" pitchFamily="18" charset="0"/>
                              </a:rPr>
                              <m:t>𝑜</m:t>
                            </m:r>
                          </m:e>
                          <m:sub>
                            <m:r>
                              <a:rPr lang="en-US" sz="1800" b="0" i="1" u="none" strike="noStrike" dirty="0" smtClean="0">
                                <a:solidFill>
                                  <a:srgbClr val="0000FF"/>
                                </a:solidFill>
                                <a:effectLst/>
                                <a:latin typeface="Cambria Math" panose="02040503050406030204" pitchFamily="18" charset="0"/>
                              </a:rPr>
                              <m:t>𝑎</m:t>
                            </m:r>
                          </m:sub>
                        </m:sSub>
                      </m:sub>
                    </m:sSub>
                  </m:oMath>
                </a14:m>
                <a:r>
                  <a:rPr lang="en-US" sz="1800" b="0" i="0" u="none" strike="noStrike" dirty="0">
                    <a:solidFill>
                      <a:srgbClr val="0000FF"/>
                    </a:solidFill>
                    <a:effectLst/>
                    <a:latin typeface="Calibri" panose="020F0502020204030204" pitchFamily="34" charset="0"/>
                  </a:rPr>
                  <a:t> = survivorship-at-age</a:t>
                </a:r>
                <a:endParaRPr lang="en-US" dirty="0"/>
              </a:p>
              <a:p>
                <a:pPr rtl="0">
                  <a:spcBef>
                    <a:spcPts val="0"/>
                  </a:spcBef>
                  <a:spcAft>
                    <a:spcPts val="0"/>
                  </a:spcAft>
                </a:pPr>
                <a14:m>
                  <m:oMathPara xmlns:m="http://schemas.openxmlformats.org/officeDocument/2006/math">
                    <m:oMathParaPr>
                      <m:jc m:val="left"/>
                    </m:oMathParaPr>
                    <m:oMath xmlns:m="http://schemas.openxmlformats.org/officeDocument/2006/math">
                      <m:r>
                        <a:rPr lang="en-US" i="1" dirty="0">
                          <a:solidFill>
                            <a:srgbClr val="C00000"/>
                          </a:solidFill>
                          <a:latin typeface="Cambria Math" panose="02040503050406030204" pitchFamily="18" charset="0"/>
                        </a:rPr>
                        <m:t>𝑤</m:t>
                      </m:r>
                      <m:r>
                        <a:rPr lang="en-US" i="1" baseline="-25000" dirty="0" err="1">
                          <a:solidFill>
                            <a:srgbClr val="C00000"/>
                          </a:solidFill>
                          <a:latin typeface="Cambria Math" panose="02040503050406030204" pitchFamily="18" charset="0"/>
                        </a:rPr>
                        <m:t>𝑎</m:t>
                      </m:r>
                      <m:r>
                        <m:rPr>
                          <m:nor/>
                        </m:rPr>
                        <a:rPr lang="en-US" dirty="0">
                          <a:solidFill>
                            <a:srgbClr val="C00000"/>
                          </a:solidFill>
                          <a:latin typeface="Calibri" panose="020F0502020204030204" pitchFamily="34" charset="0"/>
                        </a:rPr>
                        <m:t> = </m:t>
                      </m:r>
                      <m:r>
                        <m:rPr>
                          <m:nor/>
                        </m:rPr>
                        <a:rPr lang="en-US" dirty="0">
                          <a:solidFill>
                            <a:srgbClr val="C00000"/>
                          </a:solidFill>
                          <a:latin typeface="Calibri" panose="020F0502020204030204" pitchFamily="34" charset="0"/>
                        </a:rPr>
                        <m:t>weight</m:t>
                      </m:r>
                      <m:r>
                        <m:rPr>
                          <m:nor/>
                        </m:rPr>
                        <a:rPr lang="en-US" dirty="0">
                          <a:solidFill>
                            <a:srgbClr val="C00000"/>
                          </a:solidFill>
                          <a:latin typeface="Calibri" panose="020F0502020204030204" pitchFamily="34" charset="0"/>
                        </a:rPr>
                        <m:t>−</m:t>
                      </m:r>
                      <m:r>
                        <m:rPr>
                          <m:nor/>
                        </m:rPr>
                        <a:rPr lang="en-US" dirty="0">
                          <a:solidFill>
                            <a:srgbClr val="C00000"/>
                          </a:solidFill>
                          <a:latin typeface="Calibri" panose="020F0502020204030204" pitchFamily="34" charset="0"/>
                        </a:rPr>
                        <m:t>at</m:t>
                      </m:r>
                      <m:r>
                        <m:rPr>
                          <m:nor/>
                        </m:rPr>
                        <a:rPr lang="en-US" dirty="0">
                          <a:solidFill>
                            <a:srgbClr val="C00000"/>
                          </a:solidFill>
                          <a:latin typeface="Calibri" panose="020F0502020204030204" pitchFamily="34" charset="0"/>
                        </a:rPr>
                        <m:t>−</m:t>
                      </m:r>
                      <m:r>
                        <m:rPr>
                          <m:nor/>
                        </m:rPr>
                        <a:rPr lang="en-US" dirty="0">
                          <a:solidFill>
                            <a:srgbClr val="C00000"/>
                          </a:solidFill>
                          <a:latin typeface="Calibri" panose="020F0502020204030204" pitchFamily="34" charset="0"/>
                        </a:rPr>
                        <m:t>age</m:t>
                      </m:r>
                    </m:oMath>
                  </m:oMathPara>
                </a14:m>
                <a:endParaRPr lang="en-US" dirty="0"/>
              </a:p>
              <a:p>
                <a:pPr rtl="0">
                  <a:spcBef>
                    <a:spcPts val="0"/>
                  </a:spcBef>
                  <a:spcAft>
                    <a:spcPts val="0"/>
                  </a:spcAft>
                </a:pPr>
                <a14:m>
                  <m:oMath xmlns:m="http://schemas.openxmlformats.org/officeDocument/2006/math">
                    <m:r>
                      <a:rPr lang="en-US" sz="1800" b="0" i="1" u="none" strike="noStrike" dirty="0" smtClean="0">
                        <a:solidFill>
                          <a:srgbClr val="674EA7"/>
                        </a:solidFill>
                        <a:effectLst/>
                        <a:latin typeface="Cambria Math" panose="02040503050406030204" pitchFamily="18" charset="0"/>
                      </a:rPr>
                      <m:t>𝑚</m:t>
                    </m:r>
                    <m:r>
                      <a:rPr lang="en-US" sz="1800" b="0" i="1" u="none" strike="noStrike" baseline="-25000" dirty="0" smtClean="0">
                        <a:solidFill>
                          <a:srgbClr val="674EA7"/>
                        </a:solidFill>
                        <a:effectLst/>
                        <a:latin typeface="Cambria Math" panose="02040503050406030204" pitchFamily="18" charset="0"/>
                      </a:rPr>
                      <m:t>𝑎</m:t>
                    </m:r>
                  </m:oMath>
                </a14:m>
                <a:r>
                  <a:rPr lang="en-US" sz="1800" b="0" i="0" u="none" strike="noStrike" dirty="0">
                    <a:solidFill>
                      <a:srgbClr val="674EA7"/>
                    </a:solidFill>
                    <a:effectLst/>
                    <a:latin typeface="Calibri" panose="020F0502020204030204" pitchFamily="34" charset="0"/>
                  </a:rPr>
                  <a:t> = maturity-at-age</a:t>
                </a:r>
                <a:endParaRPr lang="en-US" b="0" dirty="0">
                  <a:effectLst/>
                </a:endParaRPr>
              </a:p>
            </p:txBody>
          </p:sp>
        </mc:Choice>
        <mc:Fallback xmlns="">
          <p:sp>
            <p:nvSpPr>
              <p:cNvPr id="18" name="TextBox 17">
                <a:extLst>
                  <a:ext uri="{FF2B5EF4-FFF2-40B4-BE49-F238E27FC236}">
                    <a16:creationId xmlns:a16="http://schemas.microsoft.com/office/drawing/2014/main" id="{8B3437AE-D928-49C3-9DBD-C44ECA3AE170}"/>
                  </a:ext>
                </a:extLst>
              </p:cNvPr>
              <p:cNvSpPr txBox="1">
                <a:spLocks noRot="1" noChangeAspect="1" noMove="1" noResize="1" noEditPoints="1" noAdjustHandles="1" noChangeArrowheads="1" noChangeShapeType="1" noTextEdit="1"/>
              </p:cNvSpPr>
              <p:nvPr/>
            </p:nvSpPr>
            <p:spPr>
              <a:xfrm>
                <a:off x="9213191" y="2938084"/>
                <a:ext cx="2743200" cy="1779526"/>
              </a:xfrm>
              <a:prstGeom prst="rect">
                <a:avLst/>
              </a:prstGeom>
              <a:blipFill>
                <a:blip r:embed="rId6"/>
                <a:stretch>
                  <a:fillRect t="-2055" b="-4452"/>
                </a:stretch>
              </a:blipFill>
            </p:spPr>
            <p:txBody>
              <a:bodyPr/>
              <a:lstStyle/>
              <a:p>
                <a:r>
                  <a:rPr lang="en-US">
                    <a:noFill/>
                  </a:rPr>
                  <a:t> </a:t>
                </a:r>
              </a:p>
            </p:txBody>
          </p:sp>
        </mc:Fallback>
      </mc:AlternateContent>
      <p:sp>
        <p:nvSpPr>
          <p:cNvPr id="16" name="Rectangle 15"/>
          <p:cNvSpPr/>
          <p:nvPr/>
        </p:nvSpPr>
        <p:spPr>
          <a:xfrm>
            <a:off x="8969103" y="1861643"/>
            <a:ext cx="2987288" cy="29952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77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2531-B687-429B-879A-E7A27BB572AE}"/>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D0E534-4D34-4B29-9D04-B2F67286AC1C}"/>
                  </a:ext>
                </a:extLst>
              </p:cNvPr>
              <p:cNvSpPr>
                <a:spLocks noGrp="1"/>
              </p:cNvSpPr>
              <p:nvPr>
                <p:ph idx="1"/>
              </p:nvPr>
            </p:nvSpPr>
            <p:spPr>
              <a:xfrm>
                <a:off x="838200" y="2410691"/>
                <a:ext cx="10515600" cy="1974273"/>
              </a:xfrm>
            </p:spPr>
            <p:txBody>
              <a:bodyPr>
                <a:normAutofit/>
              </a:bodyPr>
              <a:lstStyle/>
              <a:p>
                <a:pPr marL="0" indent="0" algn="ctr">
                  <a:lnSpc>
                    <a:spcPct val="120000"/>
                  </a:lnSpc>
                  <a:spcBef>
                    <a:spcPts val="600"/>
                  </a:spcBef>
                  <a:spcAft>
                    <a:spcPts val="600"/>
                  </a:spcAft>
                  <a:buNone/>
                </a:pPr>
                <a:r>
                  <a:rPr lang="en-US" sz="3200" dirty="0"/>
                  <a:t>What are the implications of using time-varying reference points in the presence of changing </a:t>
                </a:r>
                <a14:m>
                  <m:oMath xmlns:m="http://schemas.openxmlformats.org/officeDocument/2006/math">
                    <m:r>
                      <a:rPr lang="en-US" sz="3200" i="1" dirty="0" smtClean="0">
                        <a:latin typeface="Cambria Math" panose="02040503050406030204" pitchFamily="18" charset="0"/>
                      </a:rPr>
                      <m:t>𝑀</m:t>
                    </m:r>
                  </m:oMath>
                </a14:m>
                <a:r>
                  <a:rPr lang="en-US" sz="3200" dirty="0"/>
                  <a:t> in Reference Points?</a:t>
                </a:r>
              </a:p>
            </p:txBody>
          </p:sp>
        </mc:Choice>
        <mc:Fallback xmlns="">
          <p:sp>
            <p:nvSpPr>
              <p:cNvPr id="3" name="Content Placeholder 2">
                <a:extLst>
                  <a:ext uri="{FF2B5EF4-FFF2-40B4-BE49-F238E27FC236}">
                    <a16:creationId xmlns:a16="http://schemas.microsoft.com/office/drawing/2014/main" id="{C1D0E534-4D34-4B29-9D04-B2F67286AC1C}"/>
                  </a:ext>
                </a:extLst>
              </p:cNvPr>
              <p:cNvSpPr>
                <a:spLocks noGrp="1" noRot="1" noChangeAspect="1" noMove="1" noResize="1" noEditPoints="1" noAdjustHandles="1" noChangeArrowheads="1" noChangeShapeType="1" noTextEdit="1"/>
              </p:cNvSpPr>
              <p:nvPr>
                <p:ph idx="1"/>
              </p:nvPr>
            </p:nvSpPr>
            <p:spPr>
              <a:xfrm>
                <a:off x="838200" y="2410691"/>
                <a:ext cx="10515600" cy="1974273"/>
              </a:xfrm>
              <a:blipFill>
                <a:blip r:embed="rId2"/>
                <a:stretch>
                  <a:fillRect t="-9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F5F4237-ECFE-4A51-B131-2AE410C48B23}"/>
              </a:ext>
            </a:extLst>
          </p:cNvPr>
          <p:cNvSpPr>
            <a:spLocks noGrp="1"/>
          </p:cNvSpPr>
          <p:nvPr>
            <p:ph type="sldNum" sz="quarter" idx="12"/>
          </p:nvPr>
        </p:nvSpPr>
        <p:spPr/>
        <p:txBody>
          <a:bodyPr/>
          <a:lstStyle/>
          <a:p>
            <a:fld id="{EEDFA2F9-C25F-4A63-B46B-7B5C200A39D1}" type="slidenum">
              <a:rPr lang="en-CA" smtClean="0"/>
              <a:pPr/>
              <a:t>23</a:t>
            </a:fld>
            <a:endParaRPr lang="en-CA"/>
          </a:p>
        </p:txBody>
      </p:sp>
      <p:pic>
        <p:nvPicPr>
          <p:cNvPr id="5" name="Picture 2">
            <a:extLst>
              <a:ext uri="{FF2B5EF4-FFF2-40B4-BE49-F238E27FC236}">
                <a16:creationId xmlns:a16="http://schemas.microsoft.com/office/drawing/2014/main" id="{0E9D2E81-467D-419A-A1BD-689CE8476F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2792" y="537739"/>
            <a:ext cx="2501666" cy="8136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720516" y="5017134"/>
            <a:ext cx="2893749" cy="1477328"/>
          </a:xfrm>
          <a:prstGeom prst="rect">
            <a:avLst/>
          </a:prstGeom>
          <a:noFill/>
          <a:ln>
            <a:solidFill>
              <a:schemeClr val="tx2">
                <a:lumMod val="75000"/>
              </a:schemeClr>
            </a:solidFill>
          </a:ln>
        </p:spPr>
        <p:txBody>
          <a:bodyPr wrap="square" rtlCol="0">
            <a:spAutoFit/>
          </a:bodyPr>
          <a:lstStyle/>
          <a:p>
            <a:r>
              <a:rPr lang="en-US" dirty="0">
                <a:solidFill>
                  <a:schemeClr val="tx2"/>
                </a:solidFill>
              </a:rPr>
              <a:t>This is a work in progress closed loop simulation case study implemented in </a:t>
            </a:r>
            <a:r>
              <a:rPr lang="en-US" dirty="0" err="1">
                <a:solidFill>
                  <a:schemeClr val="tx2"/>
                </a:solidFill>
              </a:rPr>
              <a:t>openMSE</a:t>
            </a:r>
            <a:r>
              <a:rPr lang="en-US" dirty="0">
                <a:solidFill>
                  <a:schemeClr val="tx2"/>
                </a:solidFill>
              </a:rPr>
              <a:t> with Quang Huynh (Blue Matter Science Ltd)</a:t>
            </a:r>
          </a:p>
        </p:txBody>
      </p:sp>
    </p:spTree>
    <p:extLst>
      <p:ext uri="{BB962C8B-B14F-4D97-AF65-F5344CB8AC3E}">
        <p14:creationId xmlns:p14="http://schemas.microsoft.com/office/powerpoint/2010/main" val="1350693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DC70F4-DFD2-4474-83DF-F6F3275CC9EA}"/>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𝑀</m:t>
                    </m:r>
                  </m:oMath>
                </a14:m>
                <a:r>
                  <a:rPr lang="en-US" dirty="0"/>
                  <a:t> scenarios</a:t>
                </a:r>
              </a:p>
            </p:txBody>
          </p:sp>
        </mc:Choice>
        <mc:Fallback xmlns="">
          <p:sp>
            <p:nvSpPr>
              <p:cNvPr id="2" name="Title 1">
                <a:extLst>
                  <a:ext uri="{FF2B5EF4-FFF2-40B4-BE49-F238E27FC236}">
                    <a16:creationId xmlns:a16="http://schemas.microsoft.com/office/drawing/2014/main" id="{11DC70F4-DFD2-4474-83DF-F6F3275CC9E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3BE0CC-CE29-4EEE-91F2-BD3324C5A603}"/>
              </a:ext>
            </a:extLst>
          </p:cNvPr>
          <p:cNvSpPr>
            <a:spLocks noGrp="1"/>
          </p:cNvSpPr>
          <p:nvPr>
            <p:ph type="sldNum" sz="quarter" idx="12"/>
          </p:nvPr>
        </p:nvSpPr>
        <p:spPr/>
        <p:txBody>
          <a:bodyPr/>
          <a:lstStyle/>
          <a:p>
            <a:fld id="{EEDFA2F9-C25F-4A63-B46B-7B5C200A39D1}" type="slidenum">
              <a:rPr lang="en-CA" smtClean="0"/>
              <a:pPr/>
              <a:t>24</a:t>
            </a:fld>
            <a:endParaRPr lang="en-CA"/>
          </a:p>
        </p:txBody>
      </p:sp>
      <p:pic>
        <p:nvPicPr>
          <p:cNvPr id="30722" name="Picture 2">
            <a:extLst>
              <a:ext uri="{FF2B5EF4-FFF2-40B4-BE49-F238E27FC236}">
                <a16:creationId xmlns:a16="http://schemas.microsoft.com/office/drawing/2014/main" id="{A418CB14-C57D-473E-8428-DBB8B23DFE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2019" y="2263342"/>
            <a:ext cx="6962140"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9429CAF-EC98-494C-A30E-63EE59E8F7F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West Coast Vancouver Island (WCVI)</a:t>
            </a:r>
            <a:endParaRPr lang="en-US" dirty="0"/>
          </a:p>
          <a:p>
            <a:pPr marL="0" indent="0" algn="ctr">
              <a:buNone/>
            </a:pPr>
            <a:r>
              <a:rPr lang="en-US" dirty="0"/>
              <a:t/>
            </a:r>
            <a:br>
              <a:rPr lang="en-US" dirty="0"/>
            </a:br>
            <a:endParaRPr lang="en-US" dirty="0"/>
          </a:p>
        </p:txBody>
      </p:sp>
      <p:sp>
        <p:nvSpPr>
          <p:cNvPr id="3" name="Rectangle 2"/>
          <p:cNvSpPr/>
          <p:nvPr/>
        </p:nvSpPr>
        <p:spPr>
          <a:xfrm>
            <a:off x="7751551" y="2781946"/>
            <a:ext cx="4253412" cy="2308324"/>
          </a:xfrm>
          <a:prstGeom prst="rect">
            <a:avLst/>
          </a:prstGeom>
          <a:ln>
            <a:solidFill>
              <a:schemeClr val="tx2">
                <a:lumMod val="75000"/>
              </a:schemeClr>
            </a:solidFill>
          </a:ln>
        </p:spPr>
        <p:txBody>
          <a:bodyPr wrap="square">
            <a:spAutoFit/>
          </a:bodyPr>
          <a:lstStyle/>
          <a:p>
            <a:r>
              <a:rPr lang="en-US" sz="2400" dirty="0"/>
              <a:t>Two alternative hypotheses (scenarios) for future </a:t>
            </a:r>
            <a:r>
              <a:rPr lang="en-US" sz="2400" i="1" dirty="0"/>
              <a:t>M</a:t>
            </a:r>
          </a:p>
          <a:p>
            <a:pPr marL="457200" indent="-457200">
              <a:buFont typeface="+mj-lt"/>
              <a:buAutoNum type="arabicPeriod"/>
            </a:pPr>
            <a:r>
              <a:rPr lang="en-US" sz="2400" i="1" dirty="0"/>
              <a:t>M</a:t>
            </a:r>
            <a:r>
              <a:rPr lang="en-US" sz="2400" dirty="0"/>
              <a:t> constant after 2019</a:t>
            </a:r>
          </a:p>
          <a:p>
            <a:pPr marL="457200" indent="-457200">
              <a:buFont typeface="+mj-lt"/>
              <a:buAutoNum type="arabicPeriod"/>
            </a:pPr>
            <a:r>
              <a:rPr lang="en-US" sz="2400" i="1" dirty="0"/>
              <a:t>M</a:t>
            </a:r>
            <a:r>
              <a:rPr lang="en-US" sz="2400" dirty="0"/>
              <a:t> increasing after 2019 (random walk with upward drift)</a:t>
            </a:r>
          </a:p>
        </p:txBody>
      </p:sp>
      <p:pic>
        <p:nvPicPr>
          <p:cNvPr id="7" name="Picture 2">
            <a:extLst>
              <a:ext uri="{FF2B5EF4-FFF2-40B4-BE49-F238E27FC236}">
                <a16:creationId xmlns:a16="http://schemas.microsoft.com/office/drawing/2014/main" id="{A617D073-9E6B-4910-939B-1632DB3C17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2792" y="537739"/>
            <a:ext cx="2501666" cy="8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7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1D0A3DA-CC63-4164-B891-AD2D89B40060}"/>
                  </a:ext>
                </a:extLst>
              </p:cNvPr>
              <p:cNvSpPr>
                <a:spLocks noGrp="1"/>
              </p:cNvSpPr>
              <p:nvPr>
                <p:ph type="title"/>
              </p:nvPr>
            </p:nvSpPr>
            <p:spPr/>
            <p:txBody>
              <a:bodyPr>
                <a:normAutofit/>
              </a:bodyPr>
              <a:lstStyle/>
              <a:p>
                <a:r>
                  <a:rPr lang="en-US" dirty="0"/>
                  <a:t>Inverse relationship between </a:t>
                </a:r>
                <a14:m>
                  <m:oMath xmlns:m="http://schemas.openxmlformats.org/officeDocument/2006/math">
                    <m:r>
                      <a:rPr lang="en-US" i="1" dirty="0" smtClean="0">
                        <a:latin typeface="Cambria Math" panose="02040503050406030204" pitchFamily="18" charset="0"/>
                      </a:rPr>
                      <m:t>𝑀</m:t>
                    </m:r>
                  </m:oMath>
                </a14:m>
                <a:r>
                  <a:rPr lang="en-US" dirty="0"/>
                  <a:t> and key equilibrium reference points</a:t>
                </a:r>
              </a:p>
            </p:txBody>
          </p:sp>
        </mc:Choice>
        <mc:Fallback xmlns="">
          <p:sp>
            <p:nvSpPr>
              <p:cNvPr id="2" name="Title 1">
                <a:extLst>
                  <a:ext uri="{FF2B5EF4-FFF2-40B4-BE49-F238E27FC236}">
                    <a16:creationId xmlns:a16="http://schemas.microsoft.com/office/drawing/2014/main" id="{21D0A3DA-CC63-4164-B891-AD2D89B40060}"/>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D82240F-011F-40FD-9A94-D61D1606E6F3}"/>
              </a:ext>
            </a:extLst>
          </p:cNvPr>
          <p:cNvSpPr>
            <a:spLocks noGrp="1"/>
          </p:cNvSpPr>
          <p:nvPr>
            <p:ph type="sldNum" sz="quarter" idx="12"/>
          </p:nvPr>
        </p:nvSpPr>
        <p:spPr/>
        <p:txBody>
          <a:bodyPr/>
          <a:lstStyle/>
          <a:p>
            <a:fld id="{EEDFA2F9-C25F-4A63-B46B-7B5C200A39D1}" type="slidenum">
              <a:rPr lang="en-CA" smtClean="0"/>
              <a:pPr/>
              <a:t>25</a:t>
            </a:fld>
            <a:endParaRPr lang="en-CA"/>
          </a:p>
        </p:txBody>
      </p:sp>
      <p:pic>
        <p:nvPicPr>
          <p:cNvPr id="7" name="Picture 6">
            <a:extLst>
              <a:ext uri="{FF2B5EF4-FFF2-40B4-BE49-F238E27FC236}">
                <a16:creationId xmlns:a16="http://schemas.microsoft.com/office/drawing/2014/main" id="{79103156-95F9-4A24-A064-FD1B2F78C602}"/>
              </a:ext>
            </a:extLst>
          </p:cNvPr>
          <p:cNvPicPr>
            <a:picLocks noChangeAspect="1"/>
          </p:cNvPicPr>
          <p:nvPr/>
        </p:nvPicPr>
        <p:blipFill>
          <a:blip r:embed="rId3"/>
          <a:stretch>
            <a:fillRect/>
          </a:stretch>
        </p:blipFill>
        <p:spPr>
          <a:xfrm>
            <a:off x="1023360" y="1690688"/>
            <a:ext cx="10330440" cy="4954621"/>
          </a:xfrm>
          <a:prstGeom prst="rect">
            <a:avLst/>
          </a:prstGeom>
        </p:spPr>
      </p:pic>
    </p:spTree>
    <p:extLst>
      <p:ext uri="{BB962C8B-B14F-4D97-AF65-F5344CB8AC3E}">
        <p14:creationId xmlns:p14="http://schemas.microsoft.com/office/powerpoint/2010/main" val="304623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1799FAD-8CA8-4BD9-B3C9-938142383A99}"/>
                  </a:ext>
                </a:extLst>
              </p:cNvPr>
              <p:cNvSpPr>
                <a:spLocks noGrp="1"/>
              </p:cNvSpPr>
              <p:nvPr>
                <p:ph type="title"/>
              </p:nvPr>
            </p:nvSpPr>
            <p:spPr/>
            <p:txBody>
              <a:bodyPr/>
              <a:lstStyle/>
              <a:p>
                <a:r>
                  <a:rPr lang="en-US" dirty="0"/>
                  <a:t>Examples: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five ways</a:t>
                </a:r>
              </a:p>
            </p:txBody>
          </p:sp>
        </mc:Choice>
        <mc:Fallback xmlns="">
          <p:sp>
            <p:nvSpPr>
              <p:cNvPr id="2" name="Title 1">
                <a:extLst>
                  <a:ext uri="{FF2B5EF4-FFF2-40B4-BE49-F238E27FC236}">
                    <a16:creationId xmlns:a16="http://schemas.microsoft.com/office/drawing/2014/main" id="{31799FAD-8CA8-4BD9-B3C9-938142383A9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07B019-4993-46F5-8368-3F1C605346C0}"/>
                  </a:ext>
                </a:extLst>
              </p:cNvPr>
              <p:cNvSpPr>
                <a:spLocks noGrp="1"/>
              </p:cNvSpPr>
              <p:nvPr>
                <p:ph idx="1"/>
              </p:nvPr>
            </p:nvSpPr>
            <p:spPr/>
            <p:txBody>
              <a:bodyPr>
                <a:normAutofit fontScale="92500" lnSpcReduction="20000"/>
              </a:bodyPr>
              <a:lstStyle/>
              <a:p>
                <a:r>
                  <a:rPr lang="en-US" u="sng" dirty="0"/>
                  <a:t>Constant equilibrium calculations</a:t>
                </a:r>
              </a:p>
              <a:p>
                <a:pPr lvl="1"/>
                <a:r>
                  <a:rPr lang="en-US" dirty="0"/>
                  <a:t>“Historical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Mean </a:t>
                </a:r>
                <a14:m>
                  <m:oMath xmlns:m="http://schemas.openxmlformats.org/officeDocument/2006/math">
                    <m:r>
                      <a:rPr lang="en-US" i="1" dirty="0" smtClean="0">
                        <a:latin typeface="Cambria Math" panose="02040503050406030204" pitchFamily="18" charset="0"/>
                      </a:rPr>
                      <m:t>𝑀</m:t>
                    </m:r>
                  </m:oMath>
                </a14:m>
                <a:r>
                  <a:rPr lang="en-US" dirty="0"/>
                  <a:t> from start of time series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 unfished state before fishing)</a:t>
                </a:r>
              </a:p>
              <a:p>
                <a:pPr lvl="1"/>
                <a:r>
                  <a:rPr lang="en-US" dirty="0"/>
                  <a:t>“Mean historical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Mean </a:t>
                </a:r>
                <a14:m>
                  <m:oMath xmlns:m="http://schemas.openxmlformats.org/officeDocument/2006/math">
                    <m:r>
                      <a:rPr lang="en-US" i="1" dirty="0" smtClean="0">
                        <a:latin typeface="Cambria Math" panose="02040503050406030204" pitchFamily="18" charset="0"/>
                      </a:rPr>
                      <m:t>𝑀</m:t>
                    </m:r>
                  </m:oMath>
                </a14:m>
                <a:r>
                  <a:rPr lang="en-US" dirty="0"/>
                  <a:t> over a historical period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 average historical unfished state )</a:t>
                </a:r>
              </a:p>
              <a:p>
                <a:r>
                  <a:rPr lang="en-US" u="sng" dirty="0"/>
                  <a:t>Time-varying equilibrium calculations</a:t>
                </a:r>
              </a:p>
              <a:p>
                <a:pPr lvl="1"/>
                <a:r>
                  <a:rPr lang="en-US" dirty="0"/>
                  <a:t>“Mean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Mean </a:t>
                </a:r>
                <a14:m>
                  <m:oMath xmlns:m="http://schemas.openxmlformats.org/officeDocument/2006/math">
                    <m:r>
                      <a:rPr lang="en-US" i="1" dirty="0" smtClean="0">
                        <a:latin typeface="Cambria Math" panose="02040503050406030204" pitchFamily="18" charset="0"/>
                      </a:rPr>
                      <m:t>𝑀</m:t>
                    </m:r>
                  </m:oMath>
                </a14:m>
                <a:r>
                  <a:rPr lang="en-US" dirty="0"/>
                  <a:t> over whole time series, updated in each assessment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 average unfished state; current Pacific Herring assessments)</a:t>
                </a:r>
              </a:p>
              <a:p>
                <a:pPr lvl="1"/>
                <a:r>
                  <a:rPr lang="en-US" dirty="0"/>
                  <a:t>“Mean recent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Mean </a:t>
                </a:r>
                <a14:m>
                  <m:oMath xmlns:m="http://schemas.openxmlformats.org/officeDocument/2006/math">
                    <m:r>
                      <a:rPr lang="en-US" i="1" dirty="0" smtClean="0">
                        <a:latin typeface="Cambria Math" panose="02040503050406030204" pitchFamily="18" charset="0"/>
                      </a:rPr>
                      <m:t>𝑀</m:t>
                    </m:r>
                  </m:oMath>
                </a14:m>
                <a:r>
                  <a:rPr lang="en-US" dirty="0"/>
                  <a:t> over a recent period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 state the stock would return to in the absence of fishing given current productivity)</a:t>
                </a:r>
              </a:p>
              <a:p>
                <a:r>
                  <a:rPr lang="en-US" u="sng" dirty="0"/>
                  <a:t>Time-varying dynamic calculation</a:t>
                </a:r>
              </a:p>
              <a:p>
                <a:pPr lvl="1"/>
                <a:r>
                  <a:rPr lang="en-US" dirty="0"/>
                  <a:t>“Dynamic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State the stock would be in each year if there had been no fishing (no equilibrium assumptions) </a:t>
                </a:r>
                <a:r>
                  <a:rPr lang="en-US" dirty="0">
                    <a:solidFill>
                      <a:schemeClr val="tx1"/>
                    </a:solidFill>
                  </a:rPr>
                  <a:t>assuming that temporal changes in biological parameters (e.g., </a:t>
                </a:r>
                <a14:m>
                  <m:oMath xmlns:m="http://schemas.openxmlformats.org/officeDocument/2006/math">
                    <m:r>
                      <a:rPr lang="en-US" i="1" dirty="0" smtClean="0">
                        <a:solidFill>
                          <a:schemeClr val="tx1"/>
                        </a:solidFill>
                        <a:latin typeface="Cambria Math" panose="02040503050406030204" pitchFamily="18" charset="0"/>
                      </a:rPr>
                      <m:t>𝑀</m:t>
                    </m:r>
                  </m:oMath>
                </a14:m>
                <a:r>
                  <a:rPr lang="en-US" dirty="0">
                    <a:solidFill>
                      <a:schemeClr val="tx1"/>
                    </a:solidFill>
                  </a:rPr>
                  <a:t>, weight-at-age, maturity-at-age, and recruitment) are independent of fishing and are not density-dependent </a:t>
                </a:r>
              </a:p>
            </p:txBody>
          </p:sp>
        </mc:Choice>
        <mc:Fallback xmlns="">
          <p:sp>
            <p:nvSpPr>
              <p:cNvPr id="3" name="Content Placeholder 2">
                <a:extLst>
                  <a:ext uri="{FF2B5EF4-FFF2-40B4-BE49-F238E27FC236}">
                    <a16:creationId xmlns:a16="http://schemas.microsoft.com/office/drawing/2014/main" id="{7D07B019-4993-46F5-8368-3F1C605346C0}"/>
                  </a:ext>
                </a:extLst>
              </p:cNvPr>
              <p:cNvSpPr>
                <a:spLocks noGrp="1" noRot="1" noChangeAspect="1" noMove="1" noResize="1" noEditPoints="1" noAdjustHandles="1" noChangeArrowheads="1" noChangeShapeType="1" noTextEdit="1"/>
              </p:cNvSpPr>
              <p:nvPr>
                <p:ph idx="1"/>
              </p:nvPr>
            </p:nvSpPr>
            <p:spPr>
              <a:blipFill>
                <a:blip r:embed="rId3"/>
                <a:stretch>
                  <a:fillRect l="-928" t="-3501" r="-8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AC2ED5-7D02-4E82-A82F-EAF5E2E7EA6B}"/>
              </a:ext>
            </a:extLst>
          </p:cNvPr>
          <p:cNvSpPr>
            <a:spLocks noGrp="1"/>
          </p:cNvSpPr>
          <p:nvPr>
            <p:ph type="sldNum" sz="quarter" idx="12"/>
          </p:nvPr>
        </p:nvSpPr>
        <p:spPr/>
        <p:txBody>
          <a:bodyPr/>
          <a:lstStyle/>
          <a:p>
            <a:fld id="{EEDFA2F9-C25F-4A63-B46B-7B5C200A39D1}" type="slidenum">
              <a:rPr lang="en-CA" smtClean="0"/>
              <a:pPr/>
              <a:t>26</a:t>
            </a:fld>
            <a:endParaRPr lang="en-CA"/>
          </a:p>
        </p:txBody>
      </p:sp>
    </p:spTree>
    <p:extLst>
      <p:ext uri="{BB962C8B-B14F-4D97-AF65-F5344CB8AC3E}">
        <p14:creationId xmlns:p14="http://schemas.microsoft.com/office/powerpoint/2010/main" val="324708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2B75E5E-2D2E-454C-95E2-14C99345FE40}"/>
                  </a:ext>
                </a:extLst>
              </p:cNvPr>
              <p:cNvSpPr>
                <a:spLocks noGrp="1"/>
              </p:cNvSpPr>
              <p:nvPr>
                <p:ph type="title"/>
              </p:nvPr>
            </p:nvSpPr>
            <p:spPr>
              <a:xfrm>
                <a:off x="574963" y="-3610"/>
                <a:ext cx="10515600" cy="1325563"/>
              </a:xfrm>
            </p:spPr>
            <p:txBody>
              <a:bodyPr/>
              <a:lstStyle/>
              <a:p>
                <a:r>
                  <a:rPr lang="en-US" dirty="0"/>
                  <a:t>Dynamic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baseline="30000" dirty="0"/>
                  <a:t>1</a:t>
                </a:r>
                <a:r>
                  <a:rPr lang="en-US" baseline="30000" dirty="0" smtClean="0"/>
                  <a:t>,2</a:t>
                </a:r>
                <a:endParaRPr lang="en-US" baseline="30000" dirty="0"/>
              </a:p>
            </p:txBody>
          </p:sp>
        </mc:Choice>
        <mc:Fallback>
          <p:sp>
            <p:nvSpPr>
              <p:cNvPr id="2" name="Title 1">
                <a:extLst>
                  <a:ext uri="{FF2B5EF4-FFF2-40B4-BE49-F238E27FC236}">
                    <a16:creationId xmlns:a16="http://schemas.microsoft.com/office/drawing/2014/main" id="{D2B75E5E-2D2E-454C-95E2-14C99345FE40}"/>
                  </a:ext>
                </a:extLst>
              </p:cNvPr>
              <p:cNvSpPr>
                <a:spLocks noGrp="1" noRot="1" noChangeAspect="1" noMove="1" noResize="1" noEditPoints="1" noAdjustHandles="1" noChangeArrowheads="1" noChangeShapeType="1" noTextEdit="1"/>
              </p:cNvSpPr>
              <p:nvPr>
                <p:ph type="title"/>
              </p:nvPr>
            </p:nvSpPr>
            <p:spPr>
              <a:xfrm>
                <a:off x="574963" y="-3610"/>
                <a:ext cx="10515600" cy="1325563"/>
              </a:xfrm>
              <a:blipFill>
                <a:blip r:embed="rId2"/>
                <a:stretch>
                  <a:fillRect l="-231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46DA516-E6CA-4734-985C-1C2873DE55AB}"/>
              </a:ext>
            </a:extLst>
          </p:cNvPr>
          <p:cNvSpPr>
            <a:spLocks noGrp="1"/>
          </p:cNvSpPr>
          <p:nvPr>
            <p:ph idx="1"/>
          </p:nvPr>
        </p:nvSpPr>
        <p:spPr>
          <a:xfrm>
            <a:off x="838200" y="1222312"/>
            <a:ext cx="10515600" cy="4351338"/>
          </a:xfrm>
        </p:spPr>
        <p:txBody>
          <a:bodyPr/>
          <a:lstStyle/>
          <a:p>
            <a:pPr rtl="0" fontAlgn="base">
              <a:spcBef>
                <a:spcPts val="0"/>
              </a:spcBef>
              <a:spcAft>
                <a:spcPts val="0"/>
              </a:spcAft>
              <a:buFont typeface="Arial" panose="020B0604020202020204" pitchFamily="34" charset="0"/>
              <a:buChar char="•"/>
            </a:pPr>
            <a:r>
              <a:rPr lang="en-US" sz="2400" b="1" i="0" u="none" strike="noStrike" dirty="0">
                <a:solidFill>
                  <a:srgbClr val="000000"/>
                </a:solidFill>
                <a:effectLst/>
                <a:latin typeface="Calibri" panose="020F0502020204030204" pitchFamily="34" charset="0"/>
              </a:rPr>
              <a:t>Theoretical state of the stock in each year in the absence of fishing</a:t>
            </a:r>
            <a:endParaRPr lang="en-US" sz="2400" b="1"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mj-lt"/>
              <a:buAutoNum type="arabicPeriod"/>
            </a:pPr>
            <a:r>
              <a:rPr lang="en-US" sz="2000" b="0" i="0" u="none" strike="noStrike" dirty="0">
                <a:solidFill>
                  <a:srgbClr val="000000"/>
                </a:solidFill>
                <a:effectLst/>
                <a:latin typeface="Calibri" panose="020F0502020204030204" pitchFamily="34" charset="0"/>
              </a:rPr>
              <a:t>Run the stock assessment with all data to get parameter estimates</a:t>
            </a:r>
          </a:p>
          <a:p>
            <a:pPr marL="742950" lvl="1" indent="-285750" rtl="0" fontAlgn="base">
              <a:spcBef>
                <a:spcPts val="500"/>
              </a:spcBef>
              <a:spcAft>
                <a:spcPts val="0"/>
              </a:spcAft>
              <a:buFont typeface="+mj-lt"/>
              <a:buAutoNum type="arabicPeriod"/>
            </a:pPr>
            <a:r>
              <a:rPr lang="en-US" sz="2000" b="0" i="0" u="none" strike="noStrike" dirty="0">
                <a:solidFill>
                  <a:srgbClr val="000000"/>
                </a:solidFill>
                <a:effectLst/>
                <a:latin typeface="Calibri" panose="020F0502020204030204" pitchFamily="34" charset="0"/>
              </a:rPr>
              <a:t>Rerun without catch data, assuming the same annual parameter estimates</a:t>
            </a: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Assumes all biological states, especially recruitment deviations, would have been the same with or without fishing</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Visualization of the impact of fishing over the stock’s history (</a:t>
            </a:r>
            <a:r>
              <a:rPr lang="en-US" sz="2400" b="0" i="0" u="none" strike="noStrike" dirty="0">
                <a:solidFill>
                  <a:srgbClr val="FF0000"/>
                </a:solidFill>
                <a:effectLst/>
                <a:latin typeface="Calibri" panose="020F0502020204030204" pitchFamily="34" charset="0"/>
              </a:rPr>
              <a:t>dynamic </a:t>
            </a:r>
            <a:r>
              <a:rPr lang="en-US" sz="2400" b="0" i="1" u="none" strike="noStrike" dirty="0">
                <a:solidFill>
                  <a:srgbClr val="FF0000"/>
                </a:solidFill>
                <a:effectLst/>
                <a:latin typeface="Calibri" panose="020F0502020204030204" pitchFamily="34" charset="0"/>
              </a:rPr>
              <a:t>B</a:t>
            </a:r>
            <a:r>
              <a:rPr lang="en-US" sz="2400" b="0" i="0" u="none" strike="noStrike" baseline="-25000" dirty="0">
                <a:solidFill>
                  <a:srgbClr val="FF0000"/>
                </a:solidFill>
                <a:effectLst/>
                <a:latin typeface="Calibri" panose="020F0502020204030204" pitchFamily="34" charset="0"/>
              </a:rPr>
              <a:t>0</a:t>
            </a:r>
            <a:r>
              <a:rPr lang="en-US" sz="2400" b="0" i="0" u="none" strike="noStrike" dirty="0">
                <a:solidFill>
                  <a:srgbClr val="FF0000"/>
                </a:solidFill>
                <a:effectLst/>
                <a:latin typeface="Calibri" panose="020F0502020204030204" pitchFamily="34" charset="0"/>
              </a:rPr>
              <a:t> in red</a:t>
            </a:r>
            <a:r>
              <a:rPr lang="en-US" sz="2400" b="0" i="0" u="none" strike="noStrike" dirty="0">
                <a:solidFill>
                  <a:srgbClr val="000000"/>
                </a:solidFill>
                <a:effectLst/>
                <a:latin typeface="Calibri" panose="020F0502020204030204" pitchFamily="34" charset="0"/>
              </a:rPr>
              <a:t>)</a:t>
            </a:r>
            <a:endParaRPr lang="en-US" sz="2400" b="0" i="0" u="none" strike="noStrike" dirty="0">
              <a:solidFill>
                <a:srgbClr val="000000"/>
              </a:solidFill>
              <a:effectLst/>
              <a:latin typeface="Arial" panose="020B0604020202020204" pitchFamily="34" charset="0"/>
            </a:endParaRPr>
          </a:p>
          <a:p>
            <a:pPr marL="0" indent="0">
              <a:buNone/>
            </a:pPr>
            <a:r>
              <a:rPr lang="en-US" b="0" dirty="0">
                <a:effectLst/>
              </a:rPr>
              <a:t/>
            </a:r>
            <a:br>
              <a:rPr lang="en-US" b="0" dirty="0">
                <a:effectLst/>
              </a:rPr>
            </a:br>
            <a:endParaRPr lang="en-US" dirty="0"/>
          </a:p>
        </p:txBody>
      </p:sp>
      <p:sp>
        <p:nvSpPr>
          <p:cNvPr id="4" name="Slide Number Placeholder 3">
            <a:extLst>
              <a:ext uri="{FF2B5EF4-FFF2-40B4-BE49-F238E27FC236}">
                <a16:creationId xmlns:a16="http://schemas.microsoft.com/office/drawing/2014/main" id="{758C39C9-C19C-40C6-99C7-9A03D4E30B52}"/>
              </a:ext>
            </a:extLst>
          </p:cNvPr>
          <p:cNvSpPr>
            <a:spLocks noGrp="1"/>
          </p:cNvSpPr>
          <p:nvPr>
            <p:ph type="sldNum" sz="quarter" idx="12"/>
          </p:nvPr>
        </p:nvSpPr>
        <p:spPr/>
        <p:txBody>
          <a:bodyPr/>
          <a:lstStyle/>
          <a:p>
            <a:fld id="{EEDFA2F9-C25F-4A63-B46B-7B5C200A39D1}" type="slidenum">
              <a:rPr lang="en-CA" smtClean="0"/>
              <a:pPr/>
              <a:t>27</a:t>
            </a:fld>
            <a:endParaRPr lang="en-CA"/>
          </a:p>
        </p:txBody>
      </p:sp>
      <p:sp>
        <p:nvSpPr>
          <p:cNvPr id="5" name="TextBox 4">
            <a:extLst>
              <a:ext uri="{FF2B5EF4-FFF2-40B4-BE49-F238E27FC236}">
                <a16:creationId xmlns:a16="http://schemas.microsoft.com/office/drawing/2014/main" id="{C695F4F2-6DD9-4D19-8799-717623BE9EF9}"/>
              </a:ext>
            </a:extLst>
          </p:cNvPr>
          <p:cNvSpPr txBox="1"/>
          <p:nvPr/>
        </p:nvSpPr>
        <p:spPr>
          <a:xfrm>
            <a:off x="160210" y="5845465"/>
            <a:ext cx="11871580" cy="954107"/>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400" dirty="0">
                <a:solidFill>
                  <a:schemeClr val="tx2"/>
                </a:solidFill>
              </a:rPr>
              <a:t>1</a:t>
            </a:r>
            <a:r>
              <a:rPr lang="en-US" sz="1400" dirty="0">
                <a:solidFill>
                  <a:schemeClr val="tx2"/>
                </a:solidFill>
              </a:rPr>
              <a:t>. Berger, A. M. (2019). Character of temporal variability in stock productivity influences the utility of dynamic reference points. Fisheries Research, 217, 185–197. https://doi.org/10.1016/j.fishres.2018.11.028</a:t>
            </a:r>
          </a:p>
          <a:p>
            <a:r>
              <a:rPr lang="en-US" sz="1400" dirty="0" smtClean="0">
                <a:solidFill>
                  <a:schemeClr val="tx2"/>
                </a:solidFill>
              </a:rPr>
              <a:t>2. </a:t>
            </a:r>
            <a:r>
              <a:rPr lang="en-US" sz="1400" dirty="0" err="1" smtClean="0">
                <a:solidFill>
                  <a:schemeClr val="tx2"/>
                </a:solidFill>
              </a:rPr>
              <a:t>MacCall</a:t>
            </a:r>
            <a:r>
              <a:rPr lang="en-US" sz="1400" dirty="0">
                <a:solidFill>
                  <a:schemeClr val="tx2"/>
                </a:solidFill>
              </a:rPr>
              <a:t>, A.D., </a:t>
            </a:r>
            <a:r>
              <a:rPr lang="en-US" sz="1400" dirty="0" err="1">
                <a:solidFill>
                  <a:schemeClr val="tx2"/>
                </a:solidFill>
              </a:rPr>
              <a:t>Klingbeil</a:t>
            </a:r>
            <a:r>
              <a:rPr lang="en-US" sz="1400" dirty="0">
                <a:solidFill>
                  <a:schemeClr val="tx2"/>
                </a:solidFill>
              </a:rPr>
              <a:t>, R.A., and </a:t>
            </a:r>
            <a:r>
              <a:rPr lang="en-US" sz="1400" dirty="0" err="1">
                <a:solidFill>
                  <a:schemeClr val="tx2"/>
                </a:solidFill>
              </a:rPr>
              <a:t>Methot</a:t>
            </a:r>
            <a:r>
              <a:rPr lang="en-US" sz="1400" dirty="0">
                <a:solidFill>
                  <a:schemeClr val="tx2"/>
                </a:solidFill>
              </a:rPr>
              <a:t>, R.D. 1985. Recent increased abundance and potential productivity of Pacific mackerel (</a:t>
            </a:r>
            <a:r>
              <a:rPr lang="en-US" sz="1400" i="1" dirty="0" err="1">
                <a:solidFill>
                  <a:schemeClr val="tx2"/>
                </a:solidFill>
              </a:rPr>
              <a:t>Scomber</a:t>
            </a:r>
            <a:r>
              <a:rPr lang="en-US" sz="1400" i="1" dirty="0">
                <a:solidFill>
                  <a:schemeClr val="tx2"/>
                </a:solidFill>
              </a:rPr>
              <a:t> japonicus</a:t>
            </a:r>
            <a:r>
              <a:rPr lang="en-US" sz="1400" dirty="0">
                <a:solidFill>
                  <a:schemeClr val="tx2"/>
                </a:solidFill>
              </a:rPr>
              <a:t>). </a:t>
            </a:r>
            <a:r>
              <a:rPr lang="en-US" sz="1400" dirty="0" err="1">
                <a:solidFill>
                  <a:schemeClr val="tx2"/>
                </a:solidFill>
              </a:rPr>
              <a:t>CalCOFI</a:t>
            </a:r>
            <a:r>
              <a:rPr lang="en-US" sz="1400" dirty="0">
                <a:solidFill>
                  <a:schemeClr val="tx2"/>
                </a:solidFill>
              </a:rPr>
              <a:t> Reports, XXVI, 119-129.</a:t>
            </a:r>
          </a:p>
        </p:txBody>
      </p:sp>
      <p:pic>
        <p:nvPicPr>
          <p:cNvPr id="33794" name="Picture 2">
            <a:extLst>
              <a:ext uri="{FF2B5EF4-FFF2-40B4-BE49-F238E27FC236}">
                <a16:creationId xmlns:a16="http://schemas.microsoft.com/office/drawing/2014/main" id="{E6DF08EF-4179-4D75-AA22-A155B70E3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3805856"/>
            <a:ext cx="10877550" cy="1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75F0C-0990-42AB-BD4C-1F8AB176AE54}"/>
              </a:ext>
            </a:extLst>
          </p:cNvPr>
          <p:cNvSpPr txBox="1"/>
          <p:nvPr/>
        </p:nvSpPr>
        <p:spPr>
          <a:xfrm>
            <a:off x="0" y="5327569"/>
            <a:ext cx="12192000" cy="276999"/>
          </a:xfrm>
          <a:prstGeom prst="rect">
            <a:avLst/>
          </a:prstGeom>
          <a:solidFill>
            <a:schemeClr val="bg1"/>
          </a:solidFill>
        </p:spPr>
        <p:txBody>
          <a:bodyPr wrap="square" rtlCol="0">
            <a:spAutoFit/>
          </a:bodyPr>
          <a:lstStyle/>
          <a:p>
            <a:pPr algn="ctr"/>
            <a:r>
              <a:rPr lang="en-US" sz="1200" b="0" i="0" u="none" strike="noStrike" dirty="0">
                <a:solidFill>
                  <a:srgbClr val="44546A"/>
                </a:solidFill>
                <a:effectLst/>
                <a:latin typeface="Arial" panose="020B0604020202020204" pitchFamily="34" charset="0"/>
              </a:rPr>
              <a:t>Figure 3. Berger, A.M. 2019. Character of temporal variability in stock productivity influences the utility of dynamic reference points. Fisheries Research, 217: 185-197</a:t>
            </a:r>
            <a:endParaRPr lang="en-US" sz="1200" dirty="0"/>
          </a:p>
        </p:txBody>
      </p:sp>
    </p:spTree>
    <p:extLst>
      <p:ext uri="{BB962C8B-B14F-4D97-AF65-F5344CB8AC3E}">
        <p14:creationId xmlns:p14="http://schemas.microsoft.com/office/powerpoint/2010/main" val="2794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90DB-7A39-4227-A473-AF114E03608D}"/>
              </a:ext>
            </a:extLst>
          </p:cNvPr>
          <p:cNvSpPr>
            <a:spLocks noGrp="1"/>
          </p:cNvSpPr>
          <p:nvPr>
            <p:ph type="title"/>
          </p:nvPr>
        </p:nvSpPr>
        <p:spPr/>
        <p:txBody>
          <a:bodyPr/>
          <a:lstStyle/>
          <a:p>
            <a:r>
              <a:rPr lang="en-US" dirty="0"/>
              <a:t>Performance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6D4F4-E220-4B64-9DC0-077D6720933A}"/>
                  </a:ext>
                </a:extLst>
              </p:cNvPr>
              <p:cNvSpPr>
                <a:spLocks noGrp="1"/>
              </p:cNvSpPr>
              <p:nvPr>
                <p:ph idx="1"/>
              </p:nvPr>
            </p:nvSpPr>
            <p:spPr/>
            <p:txBody>
              <a:bodyPr>
                <a:normAutofit/>
              </a:bodyPr>
              <a:lstStyle/>
              <a:p>
                <a:r>
                  <a:rPr lang="en-US" dirty="0"/>
                  <a:t>For illustrative purposes, only showing one metric</a:t>
                </a:r>
              </a:p>
              <a:p>
                <a:pPr marL="457200" lvl="1" indent="0">
                  <a:buNone/>
                </a:pPr>
                <a:r>
                  <a:rPr lang="en-US" b="1" dirty="0"/>
                  <a:t>P30: </a:t>
                </a:r>
                <a:r>
                  <a:rPr lang="en-US" dirty="0"/>
                  <a:t>Probability of being above the LRP (0.3</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after 25 years</a:t>
                </a:r>
              </a:p>
              <a:p>
                <a:pPr marL="457200" lvl="1" indent="0">
                  <a:buNone/>
                </a:pPr>
                <a:endParaRPr lang="en-US" dirty="0"/>
              </a:p>
              <a:p>
                <a:r>
                  <a:rPr lang="en-US" b="1" dirty="0"/>
                  <a:t>P30</a:t>
                </a:r>
                <a:r>
                  <a:rPr lang="en-US" dirty="0"/>
                  <a:t> is calculated using five alternative versions of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0 </m:t>
                    </m:r>
                  </m:oMath>
                </a14:m>
                <a:r>
                  <a:rPr lang="en-US" dirty="0"/>
                  <a:t>:</a:t>
                </a:r>
              </a:p>
              <a:p>
                <a:pPr lvl="1"/>
                <a:r>
                  <a:rPr lang="en-US" dirty="0"/>
                  <a:t>Historical </a:t>
                </a:r>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a:t>
                </a:r>
                <a:r>
                  <a:rPr lang="en-US" dirty="0">
                    <a:solidFill>
                      <a:schemeClr val="tx1"/>
                    </a:solidFill>
                  </a:rPr>
                  <a:t>(using mean </a:t>
                </a:r>
                <a:r>
                  <a:rPr lang="en-US" i="1" dirty="0">
                    <a:solidFill>
                      <a:schemeClr val="tx1"/>
                    </a:solidFill>
                  </a:rPr>
                  <a:t>M</a:t>
                </a:r>
                <a:r>
                  <a:rPr lang="en-US" dirty="0">
                    <a:solidFill>
                      <a:schemeClr val="tx1"/>
                    </a:solidFill>
                  </a:rPr>
                  <a:t> from early time period)</a:t>
                </a:r>
              </a:p>
              <a:p>
                <a:pPr lvl="1"/>
                <a:r>
                  <a:rPr lang="en-US" dirty="0">
                    <a:solidFill>
                      <a:schemeClr val="tx1"/>
                    </a:solidFill>
                  </a:rPr>
                  <a:t>Mean historical </a:t>
                </a:r>
                <a14:m>
                  <m:oMath xmlns:m="http://schemas.openxmlformats.org/officeDocument/2006/math">
                    <m:r>
                      <a:rPr lang="en-US" i="1" dirty="0" smtClean="0">
                        <a:solidFill>
                          <a:schemeClr val="tx1"/>
                        </a:solidFill>
                        <a:latin typeface="Cambria Math" panose="02040503050406030204" pitchFamily="18" charset="0"/>
                      </a:rPr>
                      <m:t>𝐵</m:t>
                    </m:r>
                    <m:r>
                      <a:rPr lang="en-US" i="1" baseline="-25000" dirty="0" smtClean="0">
                        <a:solidFill>
                          <a:schemeClr val="tx1"/>
                        </a:solidFill>
                        <a:latin typeface="Cambria Math" panose="02040503050406030204" pitchFamily="18" charset="0"/>
                      </a:rPr>
                      <m:t>0</m:t>
                    </m:r>
                  </m:oMath>
                </a14:m>
                <a:r>
                  <a:rPr lang="en-US" dirty="0">
                    <a:solidFill>
                      <a:schemeClr val="tx1"/>
                    </a:solidFill>
                  </a:rPr>
                  <a:t> </a:t>
                </a:r>
                <a:r>
                  <a:rPr lang="en-US" dirty="0"/>
                  <a:t>(using mean </a:t>
                </a:r>
                <a:r>
                  <a:rPr lang="en-US" i="1" dirty="0">
                    <a:solidFill>
                      <a:schemeClr val="tx1"/>
                    </a:solidFill>
                  </a:rPr>
                  <a:t>M</a:t>
                </a:r>
                <a:r>
                  <a:rPr lang="en-US" dirty="0">
                    <a:solidFill>
                      <a:schemeClr val="tx1"/>
                    </a:solidFill>
                  </a:rPr>
                  <a:t> over historical time period)</a:t>
                </a:r>
              </a:p>
              <a:p>
                <a:pPr lvl="1"/>
                <a:r>
                  <a:rPr lang="en-US" dirty="0">
                    <a:solidFill>
                      <a:schemeClr val="tx1"/>
                    </a:solidFill>
                  </a:rPr>
                  <a:t>Mean </a:t>
                </a:r>
                <a14:m>
                  <m:oMath xmlns:m="http://schemas.openxmlformats.org/officeDocument/2006/math">
                    <m:r>
                      <a:rPr lang="en-US" i="1" dirty="0" smtClean="0">
                        <a:solidFill>
                          <a:schemeClr val="tx1"/>
                        </a:solidFill>
                        <a:latin typeface="Cambria Math" panose="02040503050406030204" pitchFamily="18" charset="0"/>
                      </a:rPr>
                      <m:t>𝐵</m:t>
                    </m:r>
                    <m:r>
                      <a:rPr lang="en-US" i="1" baseline="-25000" dirty="0" smtClean="0">
                        <a:solidFill>
                          <a:schemeClr val="tx1"/>
                        </a:solidFill>
                        <a:latin typeface="Cambria Math" panose="02040503050406030204" pitchFamily="18" charset="0"/>
                      </a:rPr>
                      <m:t>0</m:t>
                    </m:r>
                  </m:oMath>
                </a14:m>
                <a:r>
                  <a:rPr lang="en-US" dirty="0">
                    <a:solidFill>
                      <a:schemeClr val="tx1"/>
                    </a:solidFill>
                  </a:rPr>
                  <a:t> </a:t>
                </a:r>
                <a:r>
                  <a:rPr lang="en-US" dirty="0"/>
                  <a:t>(using mean </a:t>
                </a:r>
                <a:r>
                  <a:rPr lang="en-US" i="1" dirty="0">
                    <a:solidFill>
                      <a:schemeClr val="tx1"/>
                    </a:solidFill>
                  </a:rPr>
                  <a:t>M</a:t>
                </a:r>
                <a:r>
                  <a:rPr lang="en-US" dirty="0">
                    <a:solidFill>
                      <a:schemeClr val="tx1"/>
                    </a:solidFill>
                  </a:rPr>
                  <a:t> over whole time period, updated each year)</a:t>
                </a:r>
              </a:p>
              <a:p>
                <a:pPr lvl="1"/>
                <a:r>
                  <a:rPr lang="en-US" dirty="0">
                    <a:solidFill>
                      <a:schemeClr val="tx1"/>
                    </a:solidFill>
                  </a:rPr>
                  <a:t>Mean recent </a:t>
                </a:r>
                <a14:m>
                  <m:oMath xmlns:m="http://schemas.openxmlformats.org/officeDocument/2006/math">
                    <m:r>
                      <a:rPr lang="en-US" i="1" dirty="0" smtClean="0">
                        <a:solidFill>
                          <a:schemeClr val="tx1"/>
                        </a:solidFill>
                        <a:latin typeface="Cambria Math" panose="02040503050406030204" pitchFamily="18" charset="0"/>
                      </a:rPr>
                      <m:t>𝐵</m:t>
                    </m:r>
                    <m:r>
                      <a:rPr lang="en-US" i="1" baseline="-25000" dirty="0" smtClean="0">
                        <a:solidFill>
                          <a:schemeClr val="tx1"/>
                        </a:solidFill>
                        <a:latin typeface="Cambria Math" panose="02040503050406030204" pitchFamily="18" charset="0"/>
                      </a:rPr>
                      <m:t>0</m:t>
                    </m:r>
                  </m:oMath>
                </a14:m>
                <a:r>
                  <a:rPr lang="en-US" dirty="0">
                    <a:solidFill>
                      <a:schemeClr val="tx1"/>
                    </a:solidFill>
                  </a:rPr>
                  <a:t> </a:t>
                </a:r>
                <a:r>
                  <a:rPr lang="en-US" dirty="0"/>
                  <a:t>(using moving window mean </a:t>
                </a:r>
                <a:r>
                  <a:rPr lang="en-US" i="1" dirty="0">
                    <a:solidFill>
                      <a:schemeClr val="tx1"/>
                    </a:solidFill>
                  </a:rPr>
                  <a:t>M</a:t>
                </a:r>
                <a:r>
                  <a:rPr lang="en-US" dirty="0">
                    <a:solidFill>
                      <a:schemeClr val="tx1"/>
                    </a:solidFill>
                  </a:rPr>
                  <a:t> over most recent 5 years)</a:t>
                </a:r>
              </a:p>
              <a:p>
                <a:pPr lvl="1"/>
                <a:r>
                  <a:rPr lang="en-US" dirty="0">
                    <a:solidFill>
                      <a:schemeClr val="tx1"/>
                    </a:solidFill>
                  </a:rPr>
                  <a:t>Dynamic </a:t>
                </a:r>
                <a14:m>
                  <m:oMath xmlns:m="http://schemas.openxmlformats.org/officeDocument/2006/math">
                    <m:r>
                      <a:rPr lang="en-US" i="1" dirty="0" smtClean="0">
                        <a:solidFill>
                          <a:schemeClr val="tx1"/>
                        </a:solidFill>
                        <a:latin typeface="Cambria Math" panose="02040503050406030204" pitchFamily="18" charset="0"/>
                      </a:rPr>
                      <m:t>𝐵</m:t>
                    </m:r>
                    <m:r>
                      <a:rPr lang="en-US" i="1" baseline="-25000" dirty="0" smtClean="0">
                        <a:solidFill>
                          <a:schemeClr val="tx1"/>
                        </a:solidFill>
                        <a:latin typeface="Cambria Math" panose="02040503050406030204" pitchFamily="18" charset="0"/>
                      </a:rPr>
                      <m:t>0</m:t>
                    </m:r>
                  </m:oMath>
                </a14:m>
                <a:r>
                  <a:rPr lang="en-US" dirty="0">
                    <a:solidFill>
                      <a:schemeClr val="tx1"/>
                    </a:solidFill>
                  </a:rPr>
                  <a:t> (no equilibrium assumptions, uses contemporary </a:t>
                </a:r>
                <a:r>
                  <a:rPr lang="en-US" i="1" dirty="0">
                    <a:solidFill>
                      <a:schemeClr val="tx1"/>
                    </a:solidFill>
                  </a:rPr>
                  <a:t>M</a:t>
                </a:r>
                <a:r>
                  <a:rPr lang="en-US" dirty="0">
                    <a:solidFill>
                      <a:schemeClr val="tx1"/>
                    </a:solidFill>
                  </a:rPr>
                  <a:t>)</a:t>
                </a:r>
              </a:p>
              <a:p>
                <a:endParaRPr lang="en-US" dirty="0"/>
              </a:p>
            </p:txBody>
          </p:sp>
        </mc:Choice>
        <mc:Fallback xmlns="">
          <p:sp>
            <p:nvSpPr>
              <p:cNvPr id="3" name="Content Placeholder 2">
                <a:extLst>
                  <a:ext uri="{FF2B5EF4-FFF2-40B4-BE49-F238E27FC236}">
                    <a16:creationId xmlns:a16="http://schemas.microsoft.com/office/drawing/2014/main" id="{8D06D4F4-E220-4B64-9DC0-077D6720933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6E01F6-A2F3-4264-B52D-40C28D19293D}"/>
              </a:ext>
            </a:extLst>
          </p:cNvPr>
          <p:cNvSpPr>
            <a:spLocks noGrp="1"/>
          </p:cNvSpPr>
          <p:nvPr>
            <p:ph type="sldNum" sz="quarter" idx="12"/>
          </p:nvPr>
        </p:nvSpPr>
        <p:spPr/>
        <p:txBody>
          <a:bodyPr/>
          <a:lstStyle/>
          <a:p>
            <a:fld id="{EEDFA2F9-C25F-4A63-B46B-7B5C200A39D1}" type="slidenum">
              <a:rPr lang="en-CA" smtClean="0"/>
              <a:pPr/>
              <a:t>28</a:t>
            </a:fld>
            <a:endParaRPr lang="en-CA"/>
          </a:p>
        </p:txBody>
      </p:sp>
    </p:spTree>
    <p:extLst>
      <p:ext uri="{BB962C8B-B14F-4D97-AF65-F5344CB8AC3E}">
        <p14:creationId xmlns:p14="http://schemas.microsoft.com/office/powerpoint/2010/main" val="1474064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FC5F86-A089-4CA3-883C-9BBA8AF97759}"/>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five ways (no fishing) WCVI</a:t>
                </a:r>
              </a:p>
            </p:txBody>
          </p:sp>
        </mc:Choice>
        <mc:Fallback xmlns="">
          <p:sp>
            <p:nvSpPr>
              <p:cNvPr id="2" name="Title 1">
                <a:extLst>
                  <a:ext uri="{FF2B5EF4-FFF2-40B4-BE49-F238E27FC236}">
                    <a16:creationId xmlns:a16="http://schemas.microsoft.com/office/drawing/2014/main" id="{EBFC5F86-A089-4CA3-883C-9BBA8AF97759}"/>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54B766-23CF-47ED-9AF9-97E35BFA87B6}"/>
              </a:ext>
            </a:extLst>
          </p:cNvPr>
          <p:cNvSpPr>
            <a:spLocks noGrp="1"/>
          </p:cNvSpPr>
          <p:nvPr>
            <p:ph type="sldNum" sz="quarter" idx="12"/>
          </p:nvPr>
        </p:nvSpPr>
        <p:spPr/>
        <p:txBody>
          <a:bodyPr/>
          <a:lstStyle/>
          <a:p>
            <a:fld id="{EEDFA2F9-C25F-4A63-B46B-7B5C200A39D1}" type="slidenum">
              <a:rPr lang="en-CA" smtClean="0"/>
              <a:pPr/>
              <a:t>29</a:t>
            </a:fld>
            <a:endParaRPr lang="en-CA"/>
          </a:p>
        </p:txBody>
      </p:sp>
      <p:pic>
        <p:nvPicPr>
          <p:cNvPr id="34820" name="Picture 4">
            <a:extLst>
              <a:ext uri="{FF2B5EF4-FFF2-40B4-BE49-F238E27FC236}">
                <a16:creationId xmlns:a16="http://schemas.microsoft.com/office/drawing/2014/main" id="{DB095487-D637-4FA1-9A09-B561F24F21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02" y="1592796"/>
            <a:ext cx="54864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498279-A1AD-4ABF-B3BB-394519171E6A}"/>
              </a:ext>
            </a:extLst>
          </p:cNvPr>
          <p:cNvSpPr txBox="1"/>
          <p:nvPr/>
        </p:nvSpPr>
        <p:spPr>
          <a:xfrm>
            <a:off x="2070238" y="4989427"/>
            <a:ext cx="1562636" cy="1631216"/>
          </a:xfrm>
          <a:prstGeom prst="rect">
            <a:avLst/>
          </a:prstGeom>
          <a:noFill/>
        </p:spPr>
        <p:txBody>
          <a:bodyPr wrap="square">
            <a:spAutoFit/>
          </a:bodyPr>
          <a:lstStyle/>
          <a:p>
            <a:pPr rtl="0">
              <a:spcBef>
                <a:spcPts val="0"/>
              </a:spcBef>
              <a:spcAft>
                <a:spcPts val="0"/>
              </a:spcAft>
            </a:pPr>
            <a:r>
              <a:rPr lang="en-US" sz="1800" b="1" i="0" u="none" strike="noStrike" dirty="0">
                <a:solidFill>
                  <a:srgbClr val="339966"/>
                </a:solidFill>
                <a:effectLst/>
                <a:latin typeface="Calibri" panose="020F0502020204030204" pitchFamily="34" charset="0"/>
              </a:rPr>
              <a:t>Hist.</a:t>
            </a:r>
          </a:p>
          <a:p>
            <a:pPr rtl="0">
              <a:spcBef>
                <a:spcPts val="0"/>
              </a:spcBef>
              <a:spcAft>
                <a:spcPts val="0"/>
              </a:spcAft>
            </a:pPr>
            <a:endParaRPr lang="en-US" sz="500" b="1" dirty="0">
              <a:effectLst/>
            </a:endParaRPr>
          </a:p>
          <a:p>
            <a:pPr rtl="0">
              <a:spcBef>
                <a:spcPts val="0"/>
              </a:spcBef>
              <a:spcAft>
                <a:spcPts val="0"/>
              </a:spcAft>
            </a:pPr>
            <a:r>
              <a:rPr lang="en-US" sz="1800" b="1" i="0" u="none" strike="noStrike" dirty="0">
                <a:solidFill>
                  <a:srgbClr val="C55A11"/>
                </a:solidFill>
                <a:effectLst/>
                <a:latin typeface="Calibri" panose="020F0502020204030204" pitchFamily="34" charset="0"/>
              </a:rPr>
              <a:t>Mean Hist.</a:t>
            </a:r>
            <a:endParaRPr lang="en-US" b="1" dirty="0">
              <a:effectLst/>
            </a:endParaRPr>
          </a:p>
          <a:p>
            <a:pPr rtl="0">
              <a:spcBef>
                <a:spcPts val="0"/>
              </a:spcBef>
              <a:spcAft>
                <a:spcPts val="0"/>
              </a:spcAft>
            </a:pPr>
            <a:r>
              <a:rPr lang="en-US" sz="1800" b="1" i="0" u="none" strike="noStrike" dirty="0">
                <a:solidFill>
                  <a:srgbClr val="2F5496"/>
                </a:solidFill>
                <a:effectLst/>
                <a:latin typeface="Calibri" panose="020F0502020204030204" pitchFamily="34" charset="0"/>
              </a:rPr>
              <a:t>Mean</a:t>
            </a:r>
          </a:p>
          <a:p>
            <a:pPr rtl="0">
              <a:spcBef>
                <a:spcPts val="0"/>
              </a:spcBef>
              <a:spcAft>
                <a:spcPts val="0"/>
              </a:spcAft>
            </a:pPr>
            <a:r>
              <a:rPr lang="en-US" sz="500" b="1" dirty="0">
                <a:effectLst/>
              </a:rPr>
              <a:t/>
            </a:r>
            <a:br>
              <a:rPr lang="en-US" sz="500" b="1" dirty="0">
                <a:effectLst/>
              </a:rPr>
            </a:br>
            <a:r>
              <a:rPr lang="en-US" b="1" i="0" u="none" strike="noStrike" dirty="0">
                <a:solidFill>
                  <a:srgbClr val="CC0099"/>
                </a:solidFill>
                <a:effectLst/>
                <a:latin typeface="Calibri" panose="020F0502020204030204" pitchFamily="34" charset="0"/>
              </a:rPr>
              <a:t>Mean recent</a:t>
            </a:r>
            <a:endParaRPr lang="en-US" b="1" dirty="0">
              <a:effectLst/>
            </a:endParaRPr>
          </a:p>
          <a:p>
            <a:pPr rtl="0">
              <a:spcBef>
                <a:spcPts val="0"/>
              </a:spcBef>
              <a:spcAft>
                <a:spcPts val="0"/>
              </a:spcAft>
            </a:pPr>
            <a:r>
              <a:rPr lang="en-US" sz="1800" b="1" i="0" u="none" strike="noStrike" dirty="0">
                <a:solidFill>
                  <a:srgbClr val="70AD47"/>
                </a:solidFill>
                <a:effectLst/>
                <a:latin typeface="Calibri" panose="020F0502020204030204" pitchFamily="34" charset="0"/>
              </a:rPr>
              <a:t>Dynamic</a:t>
            </a:r>
            <a:endParaRPr lang="en-US" b="1" dirty="0"/>
          </a:p>
        </p:txBody>
      </p:sp>
      <p:sp>
        <p:nvSpPr>
          <p:cNvPr id="8" name="Right Brace 7">
            <a:extLst>
              <a:ext uri="{FF2B5EF4-FFF2-40B4-BE49-F238E27FC236}">
                <a16:creationId xmlns:a16="http://schemas.microsoft.com/office/drawing/2014/main" id="{4E64F5A3-FA11-485A-A8E7-E5D25DDCCE34}"/>
              </a:ext>
            </a:extLst>
          </p:cNvPr>
          <p:cNvSpPr/>
          <p:nvPr/>
        </p:nvSpPr>
        <p:spPr>
          <a:xfrm rot="5400000">
            <a:off x="1657623" y="5109880"/>
            <a:ext cx="212558" cy="240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DC344EFF-6583-4430-A293-CBE2DEEA888A}"/>
              </a:ext>
            </a:extLst>
          </p:cNvPr>
          <p:cNvSpPr/>
          <p:nvPr/>
        </p:nvSpPr>
        <p:spPr>
          <a:xfrm>
            <a:off x="1493693" y="5640099"/>
            <a:ext cx="133350" cy="16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446287-7827-4AA9-B3AE-A76C42F7C2A6}"/>
              </a:ext>
            </a:extLst>
          </p:cNvPr>
          <p:cNvCxnSpPr>
            <a:cxnSpLocks/>
          </p:cNvCxnSpPr>
          <p:nvPr/>
        </p:nvCxnSpPr>
        <p:spPr>
          <a:xfrm>
            <a:off x="4311211" y="5846422"/>
            <a:ext cx="648220" cy="0"/>
          </a:xfrm>
          <a:prstGeom prst="straightConnector1">
            <a:avLst/>
          </a:prstGeom>
          <a:ln w="28575">
            <a:solidFill>
              <a:srgbClr val="FF3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1C4D1B9D-CFC9-4C73-83DB-086F6B3B409A}"/>
              </a:ext>
            </a:extLst>
          </p:cNvPr>
          <p:cNvSpPr/>
          <p:nvPr/>
        </p:nvSpPr>
        <p:spPr>
          <a:xfrm rot="5400000">
            <a:off x="4084616" y="6028101"/>
            <a:ext cx="212558" cy="240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419BF701-4082-4F10-A012-07106AAC762C}"/>
              </a:ext>
            </a:extLst>
          </p:cNvPr>
          <p:cNvSpPr/>
          <p:nvPr/>
        </p:nvSpPr>
        <p:spPr>
          <a:xfrm rot="5400000">
            <a:off x="4153173" y="6031910"/>
            <a:ext cx="212558" cy="240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D1A2862-1722-48B6-AFD8-33A11C5AC974}"/>
              </a:ext>
            </a:extLst>
          </p:cNvPr>
          <p:cNvCxnSpPr>
            <a:cxnSpLocks/>
          </p:cNvCxnSpPr>
          <p:nvPr/>
        </p:nvCxnSpPr>
        <p:spPr>
          <a:xfrm>
            <a:off x="4379768" y="6055214"/>
            <a:ext cx="648220" cy="0"/>
          </a:xfrm>
          <a:prstGeom prst="straightConnector1">
            <a:avLst/>
          </a:prstGeom>
          <a:ln w="28575">
            <a:solidFill>
              <a:srgbClr val="FF33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9C1FD9-07B7-46E1-9DB9-B01553EB15AE}"/>
              </a:ext>
            </a:extLst>
          </p:cNvPr>
          <p:cNvCxnSpPr>
            <a:cxnSpLocks/>
          </p:cNvCxnSpPr>
          <p:nvPr/>
        </p:nvCxnSpPr>
        <p:spPr>
          <a:xfrm>
            <a:off x="1627043" y="6545407"/>
            <a:ext cx="3481128" cy="0"/>
          </a:xfrm>
          <a:prstGeom prst="straightConnector1">
            <a:avLst/>
          </a:prstGeom>
          <a:ln w="28575">
            <a:solidFill>
              <a:srgbClr val="FF3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161819" y="1621926"/>
            <a:ext cx="471055" cy="400110"/>
          </a:xfrm>
          <a:prstGeom prst="rect">
            <a:avLst/>
          </a:prstGeom>
          <a:noFill/>
        </p:spPr>
        <p:txBody>
          <a:bodyPr wrap="square" rtlCol="0">
            <a:spAutoFit/>
          </a:bodyPr>
          <a:lstStyle/>
          <a:p>
            <a:r>
              <a:rPr lang="en-US" sz="2000" b="1" i="1" dirty="0">
                <a:solidFill>
                  <a:srgbClr val="FF0000"/>
                </a:solidFill>
              </a:rPr>
              <a:t>M</a:t>
            </a:r>
          </a:p>
        </p:txBody>
      </p:sp>
      <p:sp>
        <p:nvSpPr>
          <p:cNvPr id="20" name="Right Brace 19">
            <a:extLst>
              <a:ext uri="{FF2B5EF4-FFF2-40B4-BE49-F238E27FC236}">
                <a16:creationId xmlns:a16="http://schemas.microsoft.com/office/drawing/2014/main" id="{419BF701-4082-4F10-A012-07106AAC762C}"/>
              </a:ext>
            </a:extLst>
          </p:cNvPr>
          <p:cNvSpPr/>
          <p:nvPr/>
        </p:nvSpPr>
        <p:spPr>
          <a:xfrm rot="5400000">
            <a:off x="3992766" y="6031910"/>
            <a:ext cx="212558" cy="240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2C09F4-F34F-4945-BE0F-FE616F7CADBD}"/>
                  </a:ext>
                </a:extLst>
              </p:cNvPr>
              <p:cNvSpPr txBox="1"/>
              <p:nvPr/>
            </p:nvSpPr>
            <p:spPr>
              <a:xfrm>
                <a:off x="8418191" y="1867078"/>
                <a:ext cx="2935609"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3600" i="1" smtClean="0">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𝐵</m:t>
                        </m:r>
                      </m:e>
                      <m:sub>
                        <m:r>
                          <a:rPr lang="en-US" sz="3600" i="1">
                            <a:latin typeface="Cambria Math" panose="02040503050406030204" pitchFamily="18" charset="0"/>
                          </a:rPr>
                          <m:t>0</m:t>
                        </m:r>
                      </m:sub>
                    </m:sSub>
                    <m:r>
                      <a:rPr lang="en-US" sz="36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22" name="TextBox 21">
                <a:extLst>
                  <a:ext uri="{FF2B5EF4-FFF2-40B4-BE49-F238E27FC236}">
                    <a16:creationId xmlns:a16="http://schemas.microsoft.com/office/drawing/2014/main" id="{992C09F4-F34F-4945-BE0F-FE616F7CADBD}"/>
                  </a:ext>
                </a:extLst>
              </p:cNvPr>
              <p:cNvSpPr txBox="1">
                <a:spLocks noRot="1" noChangeAspect="1" noMove="1" noResize="1" noEditPoints="1" noAdjustHandles="1" noChangeArrowheads="1" noChangeShapeType="1" noTextEdit="1"/>
              </p:cNvSpPr>
              <p:nvPr/>
            </p:nvSpPr>
            <p:spPr>
              <a:xfrm>
                <a:off x="8418191" y="1867078"/>
                <a:ext cx="2935609"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132AEFD-F6D6-434A-9970-A61A0185C242}"/>
                  </a:ext>
                </a:extLst>
              </p:cNvPr>
              <p:cNvSpPr txBox="1"/>
              <p:nvPr/>
            </p:nvSpPr>
            <p:spPr>
              <a:xfrm>
                <a:off x="8105620" y="3122912"/>
                <a:ext cx="2976999" cy="8783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ea typeface="Cambria Math" panose="02040503050406030204" pitchFamily="18" charset="0"/>
                            </a:rPr>
                            <m:t>𝐸</m:t>
                          </m:r>
                          <m:r>
                            <a:rPr lang="en-US" sz="2000" b="0" i="1" smtClean="0">
                              <a:solidFill>
                                <a:schemeClr val="tx1"/>
                              </a:solidFill>
                              <a:effectLst/>
                              <a:latin typeface="Cambria Math" panose="02040503050406030204" pitchFamily="18" charset="0"/>
                              <a:ea typeface="Cambria Math" panose="02040503050406030204" pitchFamily="18" charset="0"/>
                            </a:rPr>
                            <m:t>0</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0</m:t>
                                  </m:r>
                                </m:e>
                                <m:sub>
                                  <m:r>
                                    <a:rPr lang="en-US" sz="2000" b="0" i="1" smtClean="0">
                                      <a:solidFill>
                                        <a:srgbClr val="0000FF"/>
                                      </a:solidFill>
                                      <a:effectLst/>
                                      <a:latin typeface="Cambria Math" panose="02040503050406030204" pitchFamily="18" charset="0"/>
                                    </a:rPr>
                                    <m:t>𝑎</m:t>
                                  </m:r>
                                </m:sub>
                              </m:sSub>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24" name="TextBox 23">
                <a:extLst>
                  <a:ext uri="{FF2B5EF4-FFF2-40B4-BE49-F238E27FC236}">
                    <a16:creationId xmlns:a16="http://schemas.microsoft.com/office/drawing/2014/main" id="{4132AEFD-F6D6-434A-9970-A61A0185C242}"/>
                  </a:ext>
                </a:extLst>
              </p:cNvPr>
              <p:cNvSpPr txBox="1">
                <a:spLocks noRot="1" noChangeAspect="1" noMove="1" noResize="1" noEditPoints="1" noAdjustHandles="1" noChangeArrowheads="1" noChangeShapeType="1" noTextEdit="1"/>
              </p:cNvSpPr>
              <p:nvPr/>
            </p:nvSpPr>
            <p:spPr>
              <a:xfrm>
                <a:off x="8105620" y="3122912"/>
                <a:ext cx="2976999" cy="878382"/>
              </a:xfrm>
              <a:prstGeom prst="rect">
                <a:avLst/>
              </a:prstGeom>
              <a:blipFill>
                <a:blip r:embed="rId5"/>
                <a:stretch>
                  <a:fillRect/>
                </a:stretch>
              </a:blipFill>
            </p:spPr>
            <p:txBody>
              <a:bodyPr/>
              <a:lstStyle/>
              <a:p>
                <a:r>
                  <a:rPr lang="en-US">
                    <a:noFill/>
                  </a:rPr>
                  <a:t> </a:t>
                </a:r>
              </a:p>
            </p:txBody>
          </p:sp>
        </mc:Fallback>
      </mc:AlternateContent>
      <p:sp>
        <p:nvSpPr>
          <p:cNvPr id="15" name="TextBox 14"/>
          <p:cNvSpPr txBox="1"/>
          <p:nvPr/>
        </p:nvSpPr>
        <p:spPr>
          <a:xfrm>
            <a:off x="8904775" y="4401326"/>
            <a:ext cx="2424223" cy="646331"/>
          </a:xfrm>
          <a:prstGeom prst="rect">
            <a:avLst/>
          </a:prstGeom>
          <a:noFill/>
          <a:ln>
            <a:solidFill>
              <a:schemeClr val="tx2">
                <a:lumMod val="75000"/>
              </a:schemeClr>
            </a:solidFill>
          </a:ln>
        </p:spPr>
        <p:txBody>
          <a:bodyPr wrap="square" rtlCol="0">
            <a:spAutoFit/>
          </a:bodyPr>
          <a:lstStyle/>
          <a:p>
            <a:r>
              <a:rPr lang="en-US" i="1" dirty="0">
                <a:solidFill>
                  <a:schemeClr val="tx2"/>
                </a:solidFill>
              </a:rPr>
              <a:t>M</a:t>
            </a:r>
            <a:r>
              <a:rPr lang="en-US" dirty="0">
                <a:solidFill>
                  <a:schemeClr val="tx2"/>
                </a:solidFill>
              </a:rPr>
              <a:t> goes into survivorship function</a:t>
            </a:r>
          </a:p>
        </p:txBody>
      </p:sp>
      <p:cxnSp>
        <p:nvCxnSpPr>
          <p:cNvPr id="17" name="Straight Arrow Connector 16"/>
          <p:cNvCxnSpPr/>
          <p:nvPr/>
        </p:nvCxnSpPr>
        <p:spPr>
          <a:xfrm flipV="1">
            <a:off x="9980428" y="3786577"/>
            <a:ext cx="1357" cy="629479"/>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ight Brace 26">
            <a:extLst>
              <a:ext uri="{FF2B5EF4-FFF2-40B4-BE49-F238E27FC236}">
                <a16:creationId xmlns:a16="http://schemas.microsoft.com/office/drawing/2014/main" id="{D2E07EF7-FAD8-4283-AA24-A3C986F406DE}"/>
              </a:ext>
            </a:extLst>
          </p:cNvPr>
          <p:cNvSpPr/>
          <p:nvPr/>
        </p:nvSpPr>
        <p:spPr>
          <a:xfrm rot="5400000">
            <a:off x="2920179" y="4304016"/>
            <a:ext cx="118978" cy="267216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D2E07EF7-FAD8-4283-AA24-A3C986F406DE}"/>
              </a:ext>
            </a:extLst>
          </p:cNvPr>
          <p:cNvSpPr/>
          <p:nvPr/>
        </p:nvSpPr>
        <p:spPr>
          <a:xfrm rot="5400000">
            <a:off x="2923726" y="4569829"/>
            <a:ext cx="118978" cy="267216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385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3"/>
              </a:rPr>
              <a:t>https://github.com/TESA-workshops/LRP</a:t>
            </a:r>
            <a:endParaRPr lang="en-US" dirty="0"/>
          </a:p>
          <a:p>
            <a:pPr lvl="1"/>
            <a:r>
              <a:rPr lang="en-US" dirty="0"/>
              <a:t>The proceedings from the 2021 workshop will be published as a DFO Technical Report</a:t>
            </a:r>
          </a:p>
        </p:txBody>
      </p:sp>
      <p:sp>
        <p:nvSpPr>
          <p:cNvPr id="4" name="Slide Number Placeholder 3"/>
          <p:cNvSpPr>
            <a:spLocks noGrp="1"/>
          </p:cNvSpPr>
          <p:nvPr>
            <p:ph type="sldNum" sz="quarter" idx="12"/>
          </p:nvPr>
        </p:nvSpPr>
        <p:spPr/>
        <p:txBody>
          <a:bodyPr/>
          <a:lstStyle/>
          <a:p>
            <a:fld id="{EEDFA2F9-C25F-4A63-B46B-7B5C200A39D1}" type="slidenum">
              <a:rPr lang="en-CA" smtClean="0"/>
              <a:t>3</a:t>
            </a:fld>
            <a:endParaRPr lang="en-CA"/>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FC5F86-A089-4CA3-883C-9BBA8AF97759}"/>
                  </a:ext>
                </a:extLst>
              </p:cNvPr>
              <p:cNvSpPr>
                <a:spLocks noGrp="1"/>
              </p:cNvSpPr>
              <p:nvPr>
                <p:ph type="title"/>
              </p:nvPr>
            </p:nvSpPr>
            <p:spPr>
              <a:xfrm>
                <a:off x="554665" y="50800"/>
                <a:ext cx="10515600" cy="1325563"/>
              </a:xfrm>
            </p:spPr>
            <p:txBody>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five ways (no fishing) WCVI</a:t>
                </a:r>
              </a:p>
            </p:txBody>
          </p:sp>
        </mc:Choice>
        <mc:Fallback xmlns="">
          <p:sp>
            <p:nvSpPr>
              <p:cNvPr id="2" name="Title 1">
                <a:extLst>
                  <a:ext uri="{FF2B5EF4-FFF2-40B4-BE49-F238E27FC236}">
                    <a16:creationId xmlns:a16="http://schemas.microsoft.com/office/drawing/2014/main" id="{EBFC5F86-A089-4CA3-883C-9BBA8AF97759}"/>
                  </a:ext>
                </a:extLst>
              </p:cNvPr>
              <p:cNvSpPr>
                <a:spLocks noGrp="1" noRot="1" noChangeAspect="1" noMove="1" noResize="1" noEditPoints="1" noAdjustHandles="1" noChangeArrowheads="1" noChangeShapeType="1" noTextEdit="1"/>
              </p:cNvSpPr>
              <p:nvPr>
                <p:ph type="title"/>
              </p:nvPr>
            </p:nvSpPr>
            <p:spPr>
              <a:xfrm>
                <a:off x="554665" y="50800"/>
                <a:ext cx="10515600" cy="1325563"/>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54B766-23CF-47ED-9AF9-97E35BFA87B6}"/>
              </a:ext>
            </a:extLst>
          </p:cNvPr>
          <p:cNvSpPr>
            <a:spLocks noGrp="1"/>
          </p:cNvSpPr>
          <p:nvPr>
            <p:ph type="sldNum" sz="quarter" idx="12"/>
          </p:nvPr>
        </p:nvSpPr>
        <p:spPr/>
        <p:txBody>
          <a:bodyPr/>
          <a:lstStyle/>
          <a:p>
            <a:fld id="{EEDFA2F9-C25F-4A63-B46B-7B5C200A39D1}" type="slidenum">
              <a:rPr lang="en-CA" smtClean="0"/>
              <a:pPr/>
              <a:t>30</a:t>
            </a:fld>
            <a:endParaRPr lang="en-CA"/>
          </a:p>
        </p:txBody>
      </p:sp>
      <p:sp>
        <p:nvSpPr>
          <p:cNvPr id="9" name="Rectangle 8">
            <a:extLst>
              <a:ext uri="{FF2B5EF4-FFF2-40B4-BE49-F238E27FC236}">
                <a16:creationId xmlns:a16="http://schemas.microsoft.com/office/drawing/2014/main" id="{DC344EFF-6583-4430-A293-CBE2DEEA888A}"/>
              </a:ext>
            </a:extLst>
          </p:cNvPr>
          <p:cNvSpPr/>
          <p:nvPr/>
        </p:nvSpPr>
        <p:spPr>
          <a:xfrm>
            <a:off x="3267075" y="5771717"/>
            <a:ext cx="133350" cy="16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3618"/>
          <a:stretch/>
        </p:blipFill>
        <p:spPr>
          <a:xfrm>
            <a:off x="977533" y="1167815"/>
            <a:ext cx="8957680" cy="5396018"/>
          </a:xfrm>
          <a:prstGeom prst="rect">
            <a:avLst/>
          </a:prstGeom>
        </p:spPr>
      </p:pic>
      <p:sp>
        <p:nvSpPr>
          <p:cNvPr id="20" name="TextBox 19"/>
          <p:cNvSpPr txBox="1"/>
          <p:nvPr/>
        </p:nvSpPr>
        <p:spPr>
          <a:xfrm>
            <a:off x="7006002" y="1108190"/>
            <a:ext cx="1734047" cy="369332"/>
          </a:xfrm>
          <a:prstGeom prst="rect">
            <a:avLst/>
          </a:prstGeom>
          <a:solidFill>
            <a:schemeClr val="bg1"/>
          </a:solidFill>
        </p:spPr>
        <p:txBody>
          <a:bodyPr wrap="square" rtlCol="0">
            <a:spAutoFit/>
          </a:bodyPr>
          <a:lstStyle/>
          <a:p>
            <a:r>
              <a:rPr lang="en-US" dirty="0">
                <a:solidFill>
                  <a:srgbClr val="FF0000"/>
                </a:solidFill>
              </a:rPr>
              <a:t>Increasing </a:t>
            </a:r>
            <a:r>
              <a:rPr lang="en-US" i="1" dirty="0">
                <a:solidFill>
                  <a:srgbClr val="FF0000"/>
                </a:solidFill>
              </a:rPr>
              <a:t>M</a:t>
            </a:r>
          </a:p>
        </p:txBody>
      </p:sp>
      <p:sp>
        <p:nvSpPr>
          <p:cNvPr id="22" name="TextBox 21"/>
          <p:cNvSpPr txBox="1"/>
          <p:nvPr/>
        </p:nvSpPr>
        <p:spPr>
          <a:xfrm>
            <a:off x="2794397" y="1185308"/>
            <a:ext cx="1355834" cy="369332"/>
          </a:xfrm>
          <a:prstGeom prst="rect">
            <a:avLst/>
          </a:prstGeom>
          <a:solidFill>
            <a:schemeClr val="bg1"/>
          </a:solidFill>
        </p:spPr>
        <p:txBody>
          <a:bodyPr wrap="square" rtlCol="0">
            <a:spAutoFit/>
          </a:bodyPr>
          <a:lstStyle/>
          <a:p>
            <a:r>
              <a:rPr lang="en-US" dirty="0">
                <a:solidFill>
                  <a:srgbClr val="FF0000"/>
                </a:solidFill>
              </a:rPr>
              <a:t>Constant M</a:t>
            </a:r>
            <a:endParaRPr lang="en-US" i="1" dirty="0">
              <a:solidFill>
                <a:srgbClr val="FF0000"/>
              </a:solidFill>
            </a:endParaRPr>
          </a:p>
        </p:txBody>
      </p:sp>
      <p:sp>
        <p:nvSpPr>
          <p:cNvPr id="5" name="Rectangle 4"/>
          <p:cNvSpPr/>
          <p:nvPr/>
        </p:nvSpPr>
        <p:spPr>
          <a:xfrm>
            <a:off x="5677759" y="1108190"/>
            <a:ext cx="4680322" cy="5253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5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926"/>
          <a:stretch/>
        </p:blipFill>
        <p:spPr>
          <a:xfrm>
            <a:off x="972159" y="1175110"/>
            <a:ext cx="8952302" cy="5375563"/>
          </a:xfrm>
          <a:prstGeom prst="rect">
            <a:avLst/>
          </a:prstGeom>
        </p:spPr>
      </p:pic>
      <p:sp>
        <p:nvSpPr>
          <p:cNvPr id="2" name="Title 1"/>
          <p:cNvSpPr>
            <a:spLocks noGrp="1"/>
          </p:cNvSpPr>
          <p:nvPr>
            <p:ph type="title"/>
          </p:nvPr>
        </p:nvSpPr>
        <p:spPr>
          <a:xfrm>
            <a:off x="531809" y="44411"/>
            <a:ext cx="11308017" cy="1325563"/>
          </a:xfrm>
        </p:spPr>
        <p:txBody>
          <a:bodyPr/>
          <a:lstStyle/>
          <a:p>
            <a:r>
              <a:rPr lang="en-US" dirty="0"/>
              <a:t>Projected LRP five ways (No Fishing)</a:t>
            </a:r>
          </a:p>
        </p:txBody>
      </p:sp>
      <p:sp>
        <p:nvSpPr>
          <p:cNvPr id="4" name="Slide Number Placeholder 3"/>
          <p:cNvSpPr>
            <a:spLocks noGrp="1"/>
          </p:cNvSpPr>
          <p:nvPr>
            <p:ph type="sldNum" sz="quarter" idx="12"/>
          </p:nvPr>
        </p:nvSpPr>
        <p:spPr/>
        <p:txBody>
          <a:bodyPr/>
          <a:lstStyle/>
          <a:p>
            <a:fld id="{307E363C-2E3E-4D30-8D38-600E7AD596DB}" type="slidenum">
              <a:rPr lang="en-US" smtClean="0"/>
              <a:t>31</a:t>
            </a:fld>
            <a:endParaRPr lang="en-US"/>
          </a:p>
        </p:txBody>
      </p:sp>
      <p:sp>
        <p:nvSpPr>
          <p:cNvPr id="9" name="TextBox 8"/>
          <p:cNvSpPr txBox="1"/>
          <p:nvPr/>
        </p:nvSpPr>
        <p:spPr>
          <a:xfrm>
            <a:off x="2794397" y="1185308"/>
            <a:ext cx="1355834" cy="369332"/>
          </a:xfrm>
          <a:prstGeom prst="rect">
            <a:avLst/>
          </a:prstGeom>
          <a:solidFill>
            <a:schemeClr val="bg1"/>
          </a:solidFill>
        </p:spPr>
        <p:txBody>
          <a:bodyPr wrap="square" rtlCol="0">
            <a:spAutoFit/>
          </a:bodyPr>
          <a:lstStyle/>
          <a:p>
            <a:r>
              <a:rPr lang="en-US" dirty="0">
                <a:solidFill>
                  <a:srgbClr val="FF0000"/>
                </a:solidFill>
              </a:rPr>
              <a:t>Constant M</a:t>
            </a:r>
            <a:endParaRPr lang="en-US" i="1" dirty="0">
              <a:solidFill>
                <a:srgbClr val="FF0000"/>
              </a:solidFill>
            </a:endParaRPr>
          </a:p>
        </p:txBody>
      </p:sp>
      <p:sp>
        <p:nvSpPr>
          <p:cNvPr id="13" name="TextBox 12"/>
          <p:cNvSpPr txBox="1"/>
          <p:nvPr/>
        </p:nvSpPr>
        <p:spPr>
          <a:xfrm>
            <a:off x="6708522" y="1158399"/>
            <a:ext cx="1914842" cy="369332"/>
          </a:xfrm>
          <a:prstGeom prst="rect">
            <a:avLst/>
          </a:prstGeom>
          <a:solidFill>
            <a:schemeClr val="bg1"/>
          </a:solidFill>
        </p:spPr>
        <p:txBody>
          <a:bodyPr wrap="square" rtlCol="0">
            <a:spAutoFit/>
          </a:bodyPr>
          <a:lstStyle/>
          <a:p>
            <a:r>
              <a:rPr lang="en-US" dirty="0">
                <a:solidFill>
                  <a:srgbClr val="FF0000"/>
                </a:solidFill>
              </a:rPr>
              <a:t>Increasing </a:t>
            </a:r>
            <a:r>
              <a:rPr lang="en-US" i="1" dirty="0">
                <a:solidFill>
                  <a:srgbClr val="FF0000"/>
                </a:solidFill>
              </a:rPr>
              <a:t>M</a:t>
            </a:r>
          </a:p>
        </p:txBody>
      </p:sp>
      <p:sp>
        <p:nvSpPr>
          <p:cNvPr id="5" name="TextBox 4"/>
          <p:cNvSpPr txBox="1"/>
          <p:nvPr/>
        </p:nvSpPr>
        <p:spPr>
          <a:xfrm>
            <a:off x="10195124" y="2665563"/>
            <a:ext cx="1730868" cy="461665"/>
          </a:xfrm>
          <a:prstGeom prst="rect">
            <a:avLst/>
          </a:prstGeom>
          <a:noFill/>
          <a:ln>
            <a:solidFill>
              <a:schemeClr val="tx2">
                <a:lumMod val="75000"/>
              </a:schemeClr>
            </a:solidFill>
          </a:ln>
        </p:spPr>
        <p:txBody>
          <a:bodyPr wrap="square" rtlCol="0">
            <a:spAutoFit/>
          </a:bodyPr>
          <a:lstStyle/>
          <a:p>
            <a:r>
              <a:rPr lang="en-US" sz="2400" dirty="0">
                <a:solidFill>
                  <a:schemeClr val="tx2"/>
                </a:solidFill>
              </a:rPr>
              <a:t>LRP = 0.3</a:t>
            </a:r>
            <a:r>
              <a:rPr lang="en-US" sz="2400" i="1" dirty="0">
                <a:solidFill>
                  <a:schemeClr val="tx2"/>
                </a:solidFill>
              </a:rPr>
              <a:t>B</a:t>
            </a:r>
            <a:r>
              <a:rPr lang="en-US" sz="2400" baseline="-25000" dirty="0">
                <a:solidFill>
                  <a:schemeClr val="tx2"/>
                </a:solidFill>
              </a:rPr>
              <a:t>0</a:t>
            </a:r>
          </a:p>
        </p:txBody>
      </p:sp>
    </p:spTree>
    <p:extLst>
      <p:ext uri="{BB962C8B-B14F-4D97-AF65-F5344CB8AC3E}">
        <p14:creationId xmlns:p14="http://schemas.microsoft.com/office/powerpoint/2010/main" val="3401382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C5EA-F61C-40BE-818C-5E7B9E53F15A}"/>
              </a:ext>
            </a:extLst>
          </p:cNvPr>
          <p:cNvSpPr>
            <a:spLocks noGrp="1"/>
          </p:cNvSpPr>
          <p:nvPr>
            <p:ph type="title"/>
          </p:nvPr>
        </p:nvSpPr>
        <p:spPr/>
        <p:txBody>
          <a:bodyPr/>
          <a:lstStyle/>
          <a:p>
            <a:r>
              <a:rPr lang="en-US" dirty="0"/>
              <a:t>Time-varying LRP (no fishing)  WCVI</a:t>
            </a:r>
          </a:p>
        </p:txBody>
      </p:sp>
      <p:sp>
        <p:nvSpPr>
          <p:cNvPr id="4" name="Slide Number Placeholder 3">
            <a:extLst>
              <a:ext uri="{FF2B5EF4-FFF2-40B4-BE49-F238E27FC236}">
                <a16:creationId xmlns:a16="http://schemas.microsoft.com/office/drawing/2014/main" id="{DB487BFF-17B0-463C-8163-9C063D56067C}"/>
              </a:ext>
            </a:extLst>
          </p:cNvPr>
          <p:cNvSpPr>
            <a:spLocks noGrp="1"/>
          </p:cNvSpPr>
          <p:nvPr>
            <p:ph type="sldNum" sz="quarter" idx="12"/>
          </p:nvPr>
        </p:nvSpPr>
        <p:spPr/>
        <p:txBody>
          <a:bodyPr/>
          <a:lstStyle/>
          <a:p>
            <a:fld id="{EEDFA2F9-C25F-4A63-B46B-7B5C200A39D1}" type="slidenum">
              <a:rPr lang="en-CA" smtClean="0"/>
              <a:pPr/>
              <a:t>32</a:t>
            </a:fld>
            <a:endParaRPr lang="en-CA"/>
          </a:p>
        </p:txBody>
      </p:sp>
      <p:pic>
        <p:nvPicPr>
          <p:cNvPr id="10" name="Picture 9">
            <a:extLst>
              <a:ext uri="{FF2B5EF4-FFF2-40B4-BE49-F238E27FC236}">
                <a16:creationId xmlns:a16="http://schemas.microsoft.com/office/drawing/2014/main" id="{E727CD33-9C61-499D-ACE4-7291758B8C30}"/>
              </a:ext>
            </a:extLst>
          </p:cNvPr>
          <p:cNvPicPr>
            <a:picLocks noChangeAspect="1"/>
          </p:cNvPicPr>
          <p:nvPr/>
        </p:nvPicPr>
        <p:blipFill>
          <a:blip r:embed="rId2"/>
          <a:stretch>
            <a:fillRect/>
          </a:stretch>
        </p:blipFill>
        <p:spPr>
          <a:xfrm>
            <a:off x="789734" y="1360883"/>
            <a:ext cx="10279319" cy="5497117"/>
          </a:xfrm>
          <a:prstGeom prst="rect">
            <a:avLst/>
          </a:prstGeom>
        </p:spPr>
      </p:pic>
      <p:sp>
        <p:nvSpPr>
          <p:cNvPr id="11" name="Rectangle 10">
            <a:extLst>
              <a:ext uri="{FF2B5EF4-FFF2-40B4-BE49-F238E27FC236}">
                <a16:creationId xmlns:a16="http://schemas.microsoft.com/office/drawing/2014/main" id="{C7873279-5BEA-41F6-BD9C-22CDA457C301}"/>
              </a:ext>
            </a:extLst>
          </p:cNvPr>
          <p:cNvSpPr/>
          <p:nvPr/>
        </p:nvSpPr>
        <p:spPr>
          <a:xfrm>
            <a:off x="2997761" y="1360882"/>
            <a:ext cx="3403517" cy="5497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A22AA8-1DD4-4697-9DD5-308C671FD8A3}"/>
              </a:ext>
            </a:extLst>
          </p:cNvPr>
          <p:cNvSpPr/>
          <p:nvPr/>
        </p:nvSpPr>
        <p:spPr>
          <a:xfrm>
            <a:off x="7861526" y="1360882"/>
            <a:ext cx="3403516" cy="5497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694E6A5-7271-4113-95DF-FE6420937BE0}"/>
              </a:ext>
            </a:extLst>
          </p:cNvPr>
          <p:cNvGrpSpPr/>
          <p:nvPr/>
        </p:nvGrpSpPr>
        <p:grpSpPr>
          <a:xfrm>
            <a:off x="6223307" y="1360882"/>
            <a:ext cx="1650158" cy="5497117"/>
            <a:chOff x="6274965" y="1728789"/>
            <a:chExt cx="1351942" cy="4780863"/>
          </a:xfrm>
        </p:grpSpPr>
        <p:sp>
          <p:nvSpPr>
            <p:cNvPr id="12" name="Rectangle 11">
              <a:extLst>
                <a:ext uri="{FF2B5EF4-FFF2-40B4-BE49-F238E27FC236}">
                  <a16:creationId xmlns:a16="http://schemas.microsoft.com/office/drawing/2014/main" id="{69A1039B-2753-4894-849F-AD15E87B0799}"/>
                </a:ext>
              </a:extLst>
            </p:cNvPr>
            <p:cNvSpPr/>
            <p:nvPr/>
          </p:nvSpPr>
          <p:spPr>
            <a:xfrm>
              <a:off x="6274965" y="2015622"/>
              <a:ext cx="1351942" cy="4494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055C66-2839-4509-9A54-AC6E4B386BE4}"/>
                </a:ext>
              </a:extLst>
            </p:cNvPr>
            <p:cNvSpPr/>
            <p:nvPr/>
          </p:nvSpPr>
          <p:spPr>
            <a:xfrm>
              <a:off x="6686026" y="1728789"/>
              <a:ext cx="763398" cy="43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586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309C-3746-4557-A013-6DF1198374D7}"/>
              </a:ext>
            </a:extLst>
          </p:cNvPr>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22C27B-0813-400C-8762-D6E26831B281}"/>
                  </a:ext>
                </a:extLst>
              </p:cNvPr>
              <p:cNvSpPr>
                <a:spLocks noGrp="1"/>
              </p:cNvSpPr>
              <p:nvPr>
                <p:ph idx="1"/>
              </p:nvPr>
            </p:nvSpPr>
            <p:spPr/>
            <p:txBody>
              <a:bodyPr/>
              <a:lstStyle/>
              <a:p>
                <a:r>
                  <a:rPr lang="en-US" dirty="0"/>
                  <a:t>As </a:t>
                </a:r>
                <a14:m>
                  <m:oMath xmlns:m="http://schemas.openxmlformats.org/officeDocument/2006/math">
                    <m:r>
                      <a:rPr lang="en-US" i="1" dirty="0" smtClean="0">
                        <a:latin typeface="Cambria Math" panose="02040503050406030204" pitchFamily="18" charset="0"/>
                      </a:rPr>
                      <m:t>𝑀</m:t>
                    </m:r>
                  </m:oMath>
                </a14:m>
                <a:r>
                  <a:rPr lang="en-US" dirty="0"/>
                  <a:t> increases, </a:t>
                </a:r>
                <a14:m>
                  <m:oMath xmlns:m="http://schemas.openxmlformats.org/officeDocument/2006/math">
                    <m:r>
                      <a:rPr lang="en-US" i="1" dirty="0" smtClean="0">
                        <a:latin typeface="Cambria Math" panose="02040503050406030204" pitchFamily="18" charset="0"/>
                      </a:rPr>
                      <m:t>𝐵</m:t>
                    </m:r>
                    <m:r>
                      <a:rPr lang="en-US" i="1" baseline="-25000" dirty="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𝐵</m:t>
                    </m:r>
                    <m:r>
                      <m:rPr>
                        <m:sty m:val="p"/>
                      </m:rPr>
                      <a:rPr lang="en-US" i="0" baseline="-25000" dirty="0">
                        <a:latin typeface="Cambria Math" panose="02040503050406030204" pitchFamily="18" charset="0"/>
                      </a:rPr>
                      <m:t>MSY</m:t>
                    </m:r>
                  </m:oMath>
                </a14:m>
                <a:r>
                  <a:rPr lang="en-US" dirty="0"/>
                  <a:t>-based reference points become lower</a:t>
                </a:r>
              </a:p>
              <a:p>
                <a:r>
                  <a:rPr lang="en-US" dirty="0"/>
                  <a:t>The choice of how to define the LRP can therefore have strong impacts on perception of stock status and performance metrics</a:t>
                </a:r>
              </a:p>
              <a:p>
                <a:r>
                  <a:rPr lang="en-US" dirty="0"/>
                  <a:t>Inclusion of time-varying parameters in assessment models and reference points also implies greater structural uncertainty</a:t>
                </a:r>
              </a:p>
              <a:p>
                <a:endParaRPr lang="en-US" baseline="30000" dirty="0"/>
              </a:p>
            </p:txBody>
          </p:sp>
        </mc:Choice>
        <mc:Fallback xmlns="">
          <p:sp>
            <p:nvSpPr>
              <p:cNvPr id="3" name="Content Placeholder 2">
                <a:extLst>
                  <a:ext uri="{FF2B5EF4-FFF2-40B4-BE49-F238E27FC236}">
                    <a16:creationId xmlns:a16="http://schemas.microsoft.com/office/drawing/2014/main" id="{A822C27B-0813-400C-8762-D6E26831B2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E1E1A7-64CB-4F58-9BA8-465B936A59AE}"/>
              </a:ext>
            </a:extLst>
          </p:cNvPr>
          <p:cNvSpPr>
            <a:spLocks noGrp="1"/>
          </p:cNvSpPr>
          <p:nvPr>
            <p:ph type="sldNum" sz="quarter" idx="12"/>
          </p:nvPr>
        </p:nvSpPr>
        <p:spPr/>
        <p:txBody>
          <a:bodyPr/>
          <a:lstStyle/>
          <a:p>
            <a:fld id="{EEDFA2F9-C25F-4A63-B46B-7B5C200A39D1}" type="slidenum">
              <a:rPr lang="en-CA" smtClean="0"/>
              <a:pPr/>
              <a:t>33</a:t>
            </a:fld>
            <a:endParaRPr lang="en-CA"/>
          </a:p>
        </p:txBody>
      </p:sp>
    </p:spTree>
    <p:extLst>
      <p:ext uri="{BB962C8B-B14F-4D97-AF65-F5344CB8AC3E}">
        <p14:creationId xmlns:p14="http://schemas.microsoft.com/office/powerpoint/2010/main" val="191175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2B38-3FEE-48E7-8AA1-00FD26FE2360}"/>
              </a:ext>
            </a:extLst>
          </p:cNvPr>
          <p:cNvSpPr>
            <a:spLocks noGrp="1"/>
          </p:cNvSpPr>
          <p:nvPr>
            <p:ph type="title"/>
          </p:nvPr>
        </p:nvSpPr>
        <p:spPr/>
        <p:txBody>
          <a:bodyPr>
            <a:normAutofit/>
          </a:bodyPr>
          <a:lstStyle/>
          <a:p>
            <a:r>
              <a:rPr lang="en-US" dirty="0"/>
              <a:t>Changing reference points should not solely be the purview of Science</a:t>
            </a:r>
          </a:p>
        </p:txBody>
      </p:sp>
      <p:sp>
        <p:nvSpPr>
          <p:cNvPr id="3" name="Content Placeholder 2">
            <a:extLst>
              <a:ext uri="{FF2B5EF4-FFF2-40B4-BE49-F238E27FC236}">
                <a16:creationId xmlns:a16="http://schemas.microsoft.com/office/drawing/2014/main" id="{02267B89-21A5-446F-8EA0-D72C096066DB}"/>
              </a:ext>
            </a:extLst>
          </p:cNvPr>
          <p:cNvSpPr>
            <a:spLocks noGrp="1"/>
          </p:cNvSpPr>
          <p:nvPr>
            <p:ph idx="1"/>
          </p:nvPr>
        </p:nvSpPr>
        <p:spPr/>
        <p:txBody>
          <a:bodyPr>
            <a:normAutofit/>
          </a:bodyPr>
          <a:lstStyle/>
          <a:p>
            <a:r>
              <a:rPr lang="en-US" dirty="0"/>
              <a:t>Even though the definition of the LRP is delegated to Science, serious harm is difficult to define and there can be many different defensible definitions of the LRP (and other reference points)</a:t>
            </a:r>
          </a:p>
          <a:p>
            <a:r>
              <a:rPr lang="en-US" dirty="0"/>
              <a:t>Decisions on changing reference points to account for environmental change represent changes in objectives, and should be made in consultation with managers, First Nations and stakeholders</a:t>
            </a:r>
          </a:p>
          <a:p>
            <a:r>
              <a:rPr lang="en-US" dirty="0"/>
              <a:t>Frequent changes to reference points can undermine confidence in the decision-making process</a:t>
            </a:r>
            <a:r>
              <a:rPr lang="en-US" baseline="30000" dirty="0"/>
              <a:t>1,2</a:t>
            </a:r>
          </a:p>
          <a:p>
            <a:endParaRPr lang="en-US" dirty="0"/>
          </a:p>
          <a:p>
            <a:endParaRPr lang="en-US" dirty="0"/>
          </a:p>
        </p:txBody>
      </p:sp>
      <p:sp>
        <p:nvSpPr>
          <p:cNvPr id="4" name="Slide Number Placeholder 3">
            <a:extLst>
              <a:ext uri="{FF2B5EF4-FFF2-40B4-BE49-F238E27FC236}">
                <a16:creationId xmlns:a16="http://schemas.microsoft.com/office/drawing/2014/main" id="{DA4EE106-4B8F-4EAF-A8E6-34950C6316C4}"/>
              </a:ext>
            </a:extLst>
          </p:cNvPr>
          <p:cNvSpPr>
            <a:spLocks noGrp="1"/>
          </p:cNvSpPr>
          <p:nvPr>
            <p:ph type="sldNum" sz="quarter" idx="12"/>
          </p:nvPr>
        </p:nvSpPr>
        <p:spPr/>
        <p:txBody>
          <a:bodyPr/>
          <a:lstStyle/>
          <a:p>
            <a:fld id="{EEDFA2F9-C25F-4A63-B46B-7B5C200A39D1}" type="slidenum">
              <a:rPr lang="en-CA" smtClean="0"/>
              <a:pPr/>
              <a:t>34</a:t>
            </a:fld>
            <a:endParaRPr lang="en-CA"/>
          </a:p>
        </p:txBody>
      </p:sp>
      <p:pic>
        <p:nvPicPr>
          <p:cNvPr id="35842" name="Picture 2" descr="Conference Clip Art">
            <a:extLst>
              <a:ext uri="{FF2B5EF4-FFF2-40B4-BE49-F238E27FC236}">
                <a16:creationId xmlns:a16="http://schemas.microsoft.com/office/drawing/2014/main" id="{F4495D8C-CB55-4357-A5DA-D4B0DB66A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7582" y="5190187"/>
            <a:ext cx="2646218" cy="1486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FE76-F935-480C-9CCA-5F6D8891C573}"/>
              </a:ext>
            </a:extLst>
          </p:cNvPr>
          <p:cNvSpPr txBox="1"/>
          <p:nvPr/>
        </p:nvSpPr>
        <p:spPr>
          <a:xfrm>
            <a:off x="147238" y="5705823"/>
            <a:ext cx="8213980" cy="1077218"/>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1. Collie, J. S., Bell, R. J., Collie, S. B., and Minto, C. 2021. Harvest strategies for climate-resilient fisheries. ICES JMS, 78: 2774-2783. </a:t>
            </a:r>
          </a:p>
          <a:p>
            <a:r>
              <a:rPr lang="en-US" sz="1600" dirty="0">
                <a:solidFill>
                  <a:schemeClr val="tx2"/>
                </a:solidFill>
              </a:rPr>
              <a:t>2. Walters, C. J., and Collie, J. S. 1988. Is research on environmental factors useful to fisheries management? CJFAS, 45: 1848-1854. </a:t>
            </a:r>
          </a:p>
        </p:txBody>
      </p:sp>
    </p:spTree>
    <p:extLst>
      <p:ext uri="{BB962C8B-B14F-4D97-AF65-F5344CB8AC3E}">
        <p14:creationId xmlns:p14="http://schemas.microsoft.com/office/powerpoint/2010/main" val="1854775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8813" y="1690688"/>
                <a:ext cx="10515600" cy="4351338"/>
              </a:xfrm>
            </p:spPr>
            <p:txBody>
              <a:bodyPr>
                <a:normAutofit/>
              </a:bodyPr>
              <a:lstStyle/>
              <a:p>
                <a:pPr marL="0" indent="0">
                  <a:buNone/>
                </a:pPr>
                <a:r>
                  <a:rPr lang="en-US" sz="3200" dirty="0">
                    <a:solidFill>
                      <a:srgbClr val="000000"/>
                    </a:solidFill>
                    <a:latin typeface="Calibri" panose="020F0502020204030204" pitchFamily="34" charset="0"/>
                  </a:rPr>
                  <a:t>In Exercise 5, we explore the influence of the choice of time period used to calculate reference points</a:t>
                </a:r>
              </a:p>
              <a:p>
                <a:pPr lvl="1"/>
                <a:r>
                  <a:rPr lang="en-US" sz="2800" dirty="0">
                    <a:solidFill>
                      <a:srgbClr val="000000"/>
                    </a:solidFill>
                    <a:latin typeface="Calibri" panose="020F0502020204030204" pitchFamily="34" charset="0"/>
                  </a:rPr>
                  <a:t>Exercise 5A looks at time-varying weight-at-age</a:t>
                </a:r>
              </a:p>
              <a:p>
                <a:pPr lvl="1"/>
                <a:r>
                  <a:rPr lang="en-US" sz="2800" dirty="0">
                    <a:solidFill>
                      <a:srgbClr val="000000"/>
                    </a:solidFill>
                    <a:latin typeface="Calibri" panose="020F0502020204030204" pitchFamily="34" charset="0"/>
                  </a:rPr>
                  <a:t>Exercise 5B looks at time-varying </a:t>
                </a:r>
                <a14:m>
                  <m:oMath xmlns:m="http://schemas.openxmlformats.org/officeDocument/2006/math">
                    <m:r>
                      <a:rPr lang="en-US" sz="2800" i="1" dirty="0" smtClean="0">
                        <a:solidFill>
                          <a:srgbClr val="000000"/>
                        </a:solidFill>
                        <a:latin typeface="Cambria Math" panose="02040503050406030204" pitchFamily="18" charset="0"/>
                      </a:rPr>
                      <m:t>𝑀</m:t>
                    </m:r>
                  </m:oMath>
                </a14:m>
                <a:endParaRPr lang="en-US" sz="2800" i="1"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8813" y="1690688"/>
                <a:ext cx="10515600" cy="4351338"/>
              </a:xfrm>
              <a:blipFill>
                <a:blip r:embed="rId2"/>
                <a:stretch>
                  <a:fillRect l="-1449" t="-29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pPr/>
              <a:t>35</a:t>
            </a:fld>
            <a:endParaRPr lang="en-CA"/>
          </a:p>
        </p:txBody>
      </p:sp>
    </p:spTree>
    <p:extLst>
      <p:ext uri="{BB962C8B-B14F-4D97-AF65-F5344CB8AC3E}">
        <p14:creationId xmlns:p14="http://schemas.microsoft.com/office/powerpoint/2010/main" val="3584968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fontScale="90000"/>
          </a:bodyPr>
          <a:lstStyle/>
          <a:p>
            <a:pPr algn="ctr"/>
            <a:r>
              <a:rPr lang="en-US" sz="5400" dirty="0">
                <a:solidFill>
                  <a:schemeClr val="bg1"/>
                </a:solidFill>
                <a:latin typeface="+mn-lt"/>
              </a:rPr>
              <a:t>4. Approaches for Data-limited Stocks</a:t>
            </a:r>
          </a:p>
        </p:txBody>
      </p:sp>
      <p:sp>
        <p:nvSpPr>
          <p:cNvPr id="3" name="Slide Number Placeholder 2"/>
          <p:cNvSpPr>
            <a:spLocks noGrp="1"/>
          </p:cNvSpPr>
          <p:nvPr>
            <p:ph type="sldNum" sz="quarter" idx="12"/>
          </p:nvPr>
        </p:nvSpPr>
        <p:spPr/>
        <p:txBody>
          <a:bodyPr/>
          <a:lstStyle/>
          <a:p>
            <a:fld id="{EEDFA2F9-C25F-4A63-B46B-7B5C200A39D1}" type="slidenum">
              <a:rPr lang="en-CA" smtClean="0"/>
              <a:t>36</a:t>
            </a:fld>
            <a:endParaRPr lang="en-CA"/>
          </a:p>
        </p:txBody>
      </p:sp>
    </p:spTree>
    <p:extLst>
      <p:ext uri="{BB962C8B-B14F-4D97-AF65-F5344CB8AC3E}">
        <p14:creationId xmlns:p14="http://schemas.microsoft.com/office/powerpoint/2010/main" val="1549066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15B7-8E64-4502-B863-FF7EE8BF9FB8}"/>
              </a:ext>
            </a:extLst>
          </p:cNvPr>
          <p:cNvSpPr>
            <a:spLocks noGrp="1"/>
          </p:cNvSpPr>
          <p:nvPr>
            <p:ph type="title"/>
          </p:nvPr>
        </p:nvSpPr>
        <p:spPr/>
        <p:txBody>
          <a:bodyPr/>
          <a:lstStyle/>
          <a:p>
            <a:r>
              <a:rPr lang="en-US" dirty="0"/>
              <a:t>Approaches for Data-limited Stocks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F52CEE-2C63-474E-A2D0-8F68EAB006B1}"/>
                  </a:ext>
                </a:extLst>
              </p:cNvPr>
              <p:cNvSpPr>
                <a:spLocks noGrp="1"/>
              </p:cNvSpPr>
              <p:nvPr>
                <p:ph idx="1"/>
              </p:nvPr>
            </p:nvSpPr>
            <p:spPr>
              <a:xfrm>
                <a:off x="609599" y="1742498"/>
                <a:ext cx="11139055" cy="4351338"/>
              </a:xfrm>
            </p:spPr>
            <p:txBody>
              <a:bodyPr>
                <a:normAutofit/>
              </a:bodyPr>
              <a:lstStyle/>
              <a:p>
                <a:r>
                  <a:rPr lang="en-US" sz="3200" dirty="0"/>
                  <a:t>Methods:</a:t>
                </a:r>
              </a:p>
              <a:p>
                <a:pPr lvl="1"/>
                <a:r>
                  <a:rPr lang="en-US" sz="2800" dirty="0"/>
                  <a:t>Empirical, theoretical, and historical proxies for </a:t>
                </a:r>
                <a14:m>
                  <m:oMath xmlns:m="http://schemas.openxmlformats.org/officeDocument/2006/math">
                    <m:r>
                      <a:rPr lang="en-US" sz="2800" i="1" dirty="0" smtClean="0">
                        <a:latin typeface="Cambria Math" panose="02040503050406030204" pitchFamily="18" charset="0"/>
                      </a:rPr>
                      <m:t>𝐵</m:t>
                    </m:r>
                    <m:r>
                      <a:rPr lang="en-US" sz="2800" i="1" baseline="-25000" dirty="0" smtClean="0">
                        <a:latin typeface="Cambria Math" panose="02040503050406030204" pitchFamily="18" charset="0"/>
                      </a:rPr>
                      <m:t>0</m:t>
                    </m:r>
                  </m:oMath>
                </a14:m>
                <a:r>
                  <a:rPr lang="en-US" sz="2800" dirty="0"/>
                  <a:t> and </a:t>
                </a:r>
                <a14:m>
                  <m:oMath xmlns:m="http://schemas.openxmlformats.org/officeDocument/2006/math">
                    <m:r>
                      <a:rPr lang="en-US" sz="2800" i="1" dirty="0" smtClean="0">
                        <a:latin typeface="Cambria Math" panose="02040503050406030204" pitchFamily="18" charset="0"/>
                      </a:rPr>
                      <m:t>𝐵</m:t>
                    </m:r>
                    <m:r>
                      <m:rPr>
                        <m:sty m:val="p"/>
                      </m:rPr>
                      <a:rPr lang="en-US" sz="2800" i="0" baseline="-25000" dirty="0" smtClean="0">
                        <a:latin typeface="Cambria Math" panose="02040503050406030204" pitchFamily="18" charset="0"/>
                      </a:rPr>
                      <m:t>MSY</m:t>
                    </m:r>
                  </m:oMath>
                </a14:m>
                <a:endParaRPr lang="en-US" sz="2800" baseline="-25000" dirty="0"/>
              </a:p>
              <a:p>
                <a:pPr lvl="1"/>
                <a:r>
                  <a:rPr lang="en-US" sz="2800" dirty="0"/>
                  <a:t>Length-based methods</a:t>
                </a:r>
              </a:p>
              <a:p>
                <a:pPr lvl="1"/>
                <a:r>
                  <a:rPr lang="en-US" sz="2800" dirty="0"/>
                  <a:t>Catch-only methods: can provide estimates of B relative to </a:t>
                </a:r>
                <a14:m>
                  <m:oMath xmlns:m="http://schemas.openxmlformats.org/officeDocument/2006/math">
                    <m:r>
                      <a:rPr lang="en-US" sz="2800" i="1" dirty="0">
                        <a:latin typeface="Cambria Math" panose="02040503050406030204" pitchFamily="18" charset="0"/>
                      </a:rPr>
                      <m:t>𝐵</m:t>
                    </m:r>
                    <m:r>
                      <a:rPr lang="en-US" sz="2800" i="1" baseline="-25000" dirty="0">
                        <a:latin typeface="Cambria Math" panose="02040503050406030204" pitchFamily="18" charset="0"/>
                      </a:rPr>
                      <m:t>0</m:t>
                    </m:r>
                  </m:oMath>
                </a14:m>
                <a:r>
                  <a:rPr lang="en-US" sz="2800" dirty="0"/>
                  <a:t> and </a:t>
                </a:r>
                <a14:m>
                  <m:oMath xmlns:m="http://schemas.openxmlformats.org/officeDocument/2006/math">
                    <m:r>
                      <a:rPr lang="en-US" sz="2800" i="1" dirty="0" smtClean="0">
                        <a:latin typeface="Cambria Math" panose="02040503050406030204" pitchFamily="18" charset="0"/>
                      </a:rPr>
                      <m:t>𝐵</m:t>
                    </m:r>
                    <m:r>
                      <m:rPr>
                        <m:sty m:val="p"/>
                      </m:rPr>
                      <a:rPr lang="en-US" sz="2800" i="0" baseline="-25000" dirty="0" smtClean="0">
                        <a:latin typeface="Cambria Math" panose="02040503050406030204" pitchFamily="18" charset="0"/>
                      </a:rPr>
                      <m:t>MSY</m:t>
                    </m:r>
                  </m:oMath>
                </a14:m>
                <a:r>
                  <a:rPr lang="en-US" sz="2800" dirty="0"/>
                  <a:t> </a:t>
                </a:r>
              </a:p>
              <a:p>
                <a:pPr lvl="2"/>
                <a:r>
                  <a:rPr lang="en-US" sz="2400" dirty="0"/>
                  <a:t>Have generally been used to estimate global trends in stock status and not for stock assessment</a:t>
                </a:r>
              </a:p>
              <a:p>
                <a:pPr lvl="2"/>
                <a:r>
                  <a:rPr lang="en-US" sz="2400" dirty="0"/>
                  <a:t>A number of studies suggest these approaches are prone to bias</a:t>
                </a:r>
              </a:p>
              <a:p>
                <a:pPr lvl="1"/>
                <a:r>
                  <a:rPr lang="en-US" sz="2800" dirty="0"/>
                  <a:t>Closed-loop simulation approaches: an alternative to using empirical proxies or methods that rely on strong model assumptions or priors</a:t>
                </a:r>
              </a:p>
              <a:p>
                <a:endParaRPr lang="en-US" sz="3200" dirty="0"/>
              </a:p>
            </p:txBody>
          </p:sp>
        </mc:Choice>
        <mc:Fallback xmlns="">
          <p:sp>
            <p:nvSpPr>
              <p:cNvPr id="3" name="Content Placeholder 2">
                <a:extLst>
                  <a:ext uri="{FF2B5EF4-FFF2-40B4-BE49-F238E27FC236}">
                    <a16:creationId xmlns:a16="http://schemas.microsoft.com/office/drawing/2014/main" id="{BBF52CEE-2C63-474E-A2D0-8F68EAB006B1}"/>
                  </a:ext>
                </a:extLst>
              </p:cNvPr>
              <p:cNvSpPr>
                <a:spLocks noGrp="1" noRot="1" noChangeAspect="1" noMove="1" noResize="1" noEditPoints="1" noAdjustHandles="1" noChangeArrowheads="1" noChangeShapeType="1" noTextEdit="1"/>
              </p:cNvSpPr>
              <p:nvPr>
                <p:ph idx="1"/>
              </p:nvPr>
            </p:nvSpPr>
            <p:spPr>
              <a:xfrm>
                <a:off x="609599" y="1742498"/>
                <a:ext cx="11139055" cy="4351338"/>
              </a:xfrm>
              <a:blipFill>
                <a:blip r:embed="rId2"/>
                <a:stretch>
                  <a:fillRect l="-1259" t="-29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98D1D4-BDD9-4069-AAFE-9F4BCA8023FE}"/>
              </a:ext>
            </a:extLst>
          </p:cNvPr>
          <p:cNvSpPr>
            <a:spLocks noGrp="1"/>
          </p:cNvSpPr>
          <p:nvPr>
            <p:ph type="sldNum" sz="quarter" idx="12"/>
          </p:nvPr>
        </p:nvSpPr>
        <p:spPr/>
        <p:txBody>
          <a:bodyPr/>
          <a:lstStyle/>
          <a:p>
            <a:fld id="{EEDFA2F9-C25F-4A63-B46B-7B5C200A39D1}" type="slidenum">
              <a:rPr lang="en-CA" smtClean="0"/>
              <a:pPr/>
              <a:t>37</a:t>
            </a:fld>
            <a:endParaRPr lang="en-CA"/>
          </a:p>
        </p:txBody>
      </p:sp>
    </p:spTree>
    <p:extLst>
      <p:ext uri="{BB962C8B-B14F-4D97-AF65-F5344CB8AC3E}">
        <p14:creationId xmlns:p14="http://schemas.microsoft.com/office/powerpoint/2010/main" val="2524331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D0C4F9F-A607-4AFA-B839-DCA1A4E106CF}"/>
                  </a:ext>
                </a:extLst>
              </p:cNvPr>
              <p:cNvSpPr>
                <a:spLocks noGrp="1"/>
              </p:cNvSpPr>
              <p:nvPr>
                <p:ph type="title"/>
              </p:nvPr>
            </p:nvSpPr>
            <p:spPr/>
            <p:txBody>
              <a:bodyPr>
                <a:normAutofit/>
              </a:bodyPr>
              <a:lstStyle/>
              <a:p>
                <a:r>
                  <a:rPr lang="en-US" sz="4000" dirty="0"/>
                  <a:t>Empirical and Historical Proxies for </a:t>
                </a:r>
                <a14:m>
                  <m:oMath xmlns:m="http://schemas.openxmlformats.org/officeDocument/2006/math">
                    <m:r>
                      <a:rPr lang="en-US" sz="4000" i="1" dirty="0" smtClean="0">
                        <a:latin typeface="Cambria Math" panose="02040503050406030204" pitchFamily="18" charset="0"/>
                      </a:rPr>
                      <m:t>𝐵</m:t>
                    </m:r>
                    <m:r>
                      <a:rPr lang="en-US" sz="4000" i="1" baseline="-25000" dirty="0" smtClean="0">
                        <a:latin typeface="Cambria Math" panose="02040503050406030204" pitchFamily="18" charset="0"/>
                      </a:rPr>
                      <m:t>0</m:t>
                    </m:r>
                  </m:oMath>
                </a14:m>
                <a:r>
                  <a:rPr lang="en-US" sz="4000" dirty="0"/>
                  <a:t> and </a:t>
                </a:r>
                <a14:m>
                  <m:oMath xmlns:m="http://schemas.openxmlformats.org/officeDocument/2006/math">
                    <m:r>
                      <a:rPr lang="en-US" sz="4000" i="1" dirty="0" smtClean="0">
                        <a:latin typeface="Cambria Math" panose="02040503050406030204" pitchFamily="18" charset="0"/>
                      </a:rPr>
                      <m:t>𝐵</m:t>
                    </m:r>
                    <m:r>
                      <m:rPr>
                        <m:sty m:val="p"/>
                      </m:rPr>
                      <a:rPr lang="en-US" sz="4000" i="0" baseline="-25000" dirty="0" smtClean="0">
                        <a:latin typeface="Cambria Math" panose="02040503050406030204" pitchFamily="18" charset="0"/>
                      </a:rPr>
                      <m:t>MSY</m:t>
                    </m:r>
                  </m:oMath>
                </a14:m>
                <a:endParaRPr lang="en-US" sz="4000" dirty="0"/>
              </a:p>
            </p:txBody>
          </p:sp>
        </mc:Choice>
        <mc:Fallback xmlns="">
          <p:sp>
            <p:nvSpPr>
              <p:cNvPr id="2" name="Title 1">
                <a:extLst>
                  <a:ext uri="{FF2B5EF4-FFF2-40B4-BE49-F238E27FC236}">
                    <a16:creationId xmlns:a16="http://schemas.microsoft.com/office/drawing/2014/main" id="{0D0C4F9F-A607-4AFA-B839-DCA1A4E106CF}"/>
                  </a:ext>
                </a:extLst>
              </p:cNvPr>
              <p:cNvSpPr>
                <a:spLocks noGrp="1" noRot="1" noChangeAspect="1" noMove="1" noResize="1" noEditPoints="1" noAdjustHandles="1" noChangeArrowheads="1" noChangeShapeType="1" noTextEdit="1"/>
              </p:cNvSpPr>
              <p:nvPr>
                <p:ph type="title"/>
              </p:nvPr>
            </p:nvSpPr>
            <p:spPr>
              <a:blipFill>
                <a:blip r:embed="rId2"/>
                <a:stretch>
                  <a:fillRect l="-208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6869D09-41CF-4393-BD05-4A84092B3A11}"/>
              </a:ext>
            </a:extLst>
          </p:cNvPr>
          <p:cNvSpPr>
            <a:spLocks noGrp="1"/>
          </p:cNvSpPr>
          <p:nvPr>
            <p:ph idx="1"/>
          </p:nvPr>
        </p:nvSpPr>
        <p:spPr/>
        <p:txBody>
          <a:bodyPr/>
          <a:lstStyle/>
          <a:p>
            <a:r>
              <a:rPr lang="en-US" dirty="0"/>
              <a:t>Covered on earlier slides. For examples see:</a:t>
            </a:r>
          </a:p>
        </p:txBody>
      </p:sp>
      <p:sp>
        <p:nvSpPr>
          <p:cNvPr id="4" name="Slide Number Placeholder 3">
            <a:extLst>
              <a:ext uri="{FF2B5EF4-FFF2-40B4-BE49-F238E27FC236}">
                <a16:creationId xmlns:a16="http://schemas.microsoft.com/office/drawing/2014/main" id="{1ADA6623-4054-44EE-A045-3CEF65822CDC}"/>
              </a:ext>
            </a:extLst>
          </p:cNvPr>
          <p:cNvSpPr>
            <a:spLocks noGrp="1"/>
          </p:cNvSpPr>
          <p:nvPr>
            <p:ph type="sldNum" sz="quarter" idx="12"/>
          </p:nvPr>
        </p:nvSpPr>
        <p:spPr/>
        <p:txBody>
          <a:bodyPr/>
          <a:lstStyle/>
          <a:p>
            <a:fld id="{EEDFA2F9-C25F-4A63-B46B-7B5C200A39D1}" type="slidenum">
              <a:rPr lang="en-CA" smtClean="0"/>
              <a:pPr/>
              <a:t>38</a:t>
            </a:fld>
            <a:endParaRPr lang="en-CA"/>
          </a:p>
        </p:txBody>
      </p:sp>
      <p:pic>
        <p:nvPicPr>
          <p:cNvPr id="5" name="Picture 2">
            <a:extLst>
              <a:ext uri="{FF2B5EF4-FFF2-40B4-BE49-F238E27FC236}">
                <a16:creationId xmlns:a16="http://schemas.microsoft.com/office/drawing/2014/main" id="{D79B3450-0A0B-451A-A403-47826315A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916" y="2265297"/>
            <a:ext cx="6974883" cy="18885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D4870AFD-D5A5-43D4-9BBB-BFFA79FF3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390" y="4398745"/>
            <a:ext cx="6941310" cy="245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6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22B98A6-EA4F-4E22-81C4-1F85124AACA4}"/>
                  </a:ext>
                </a:extLst>
              </p:cNvPr>
              <p:cNvSpPr>
                <a:spLocks noGrp="1"/>
              </p:cNvSpPr>
              <p:nvPr>
                <p:ph type="title"/>
              </p:nvPr>
            </p:nvSpPr>
            <p:spPr/>
            <p:txBody>
              <a:bodyPr/>
              <a:lstStyle/>
              <a:p>
                <a:r>
                  <a:rPr lang="en-US" dirty="0"/>
                  <a:t>Theoretical Proxies for </a:t>
                </a:r>
                <a14:m>
                  <m:oMath xmlns:m="http://schemas.openxmlformats.org/officeDocument/2006/math">
                    <m:r>
                      <a:rPr lang="en-US" i="1" dirty="0" smtClean="0">
                        <a:latin typeface="Cambria Math" panose="02040503050406030204" pitchFamily="18" charset="0"/>
                      </a:rPr>
                      <m:t>𝐵</m:t>
                    </m:r>
                    <m:r>
                      <m:rPr>
                        <m:sty m:val="p"/>
                      </m:rPr>
                      <a:rPr lang="en-US" i="0" baseline="-25000" dirty="0" smtClean="0">
                        <a:latin typeface="Cambria Math" panose="02040503050406030204" pitchFamily="18" charset="0"/>
                      </a:rPr>
                      <m:t>MSY</m:t>
                    </m:r>
                  </m:oMath>
                </a14:m>
                <a:endParaRPr lang="en-US" baseline="-25000" dirty="0"/>
              </a:p>
            </p:txBody>
          </p:sp>
        </mc:Choice>
        <mc:Fallback xmlns="">
          <p:sp>
            <p:nvSpPr>
              <p:cNvPr id="2" name="Title 1">
                <a:extLst>
                  <a:ext uri="{FF2B5EF4-FFF2-40B4-BE49-F238E27FC236}">
                    <a16:creationId xmlns:a16="http://schemas.microsoft.com/office/drawing/2014/main" id="{022B98A6-EA4F-4E22-81C4-1F85124AACA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98E72F-6D2A-4261-8E1E-C6B09B4F19F8}"/>
                  </a:ext>
                </a:extLst>
              </p:cNvPr>
              <p:cNvSpPr>
                <a:spLocks noGrp="1"/>
              </p:cNvSpPr>
              <p:nvPr>
                <p:ph idx="1"/>
              </p:nvPr>
            </p:nvSpPr>
            <p:spPr/>
            <p:txBody>
              <a:bodyPr/>
              <a:lstStyle/>
              <a:p>
                <a:r>
                  <a:rPr lang="en-US" dirty="0"/>
                  <a:t>Per-recruit models: Spawning Potential Ratio </a:t>
                </a:r>
                <a14:m>
                  <m:oMath xmlns:m="http://schemas.openxmlformats.org/officeDocument/2006/math">
                    <m:r>
                      <m:rPr>
                        <m:sty m:val="p"/>
                      </m:rPr>
                      <a:rPr lang="en-US" i="0" dirty="0" smtClean="0">
                        <a:latin typeface="Cambria Math" panose="02040503050406030204" pitchFamily="18" charset="0"/>
                      </a:rPr>
                      <m:t>SPR</m:t>
                    </m:r>
                    <m:r>
                      <a:rPr lang="en-US" i="1"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a:latin typeface="Cambria Math" panose="02040503050406030204" pitchFamily="18" charset="0"/>
                          </a:rPr>
                          <m:t>𝜑</m:t>
                        </m:r>
                      </m:e>
                      <m:sub>
                        <m:r>
                          <a:rPr lang="en-US" b="0" i="1" dirty="0" smtClean="0">
                            <a:latin typeface="Cambria Math" panose="02040503050406030204" pitchFamily="18" charset="0"/>
                          </a:rPr>
                          <m:t>𝐹</m:t>
                        </m:r>
                      </m:sub>
                    </m:sSub>
                    <m:r>
                      <a:rPr lang="en-US"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e>
                      <m:sub>
                        <m:r>
                          <a:rPr lang="en-US" b="0" i="1" dirty="0" smtClean="0">
                            <a:latin typeface="Cambria Math" panose="02040503050406030204" pitchFamily="18" charset="0"/>
                          </a:rPr>
                          <m:t>𝐸</m:t>
                        </m:r>
                        <m:r>
                          <a:rPr lang="en-US" b="0" i="1" dirty="0" smtClean="0">
                            <a:latin typeface="Cambria Math" panose="02040503050406030204" pitchFamily="18" charset="0"/>
                          </a:rPr>
                          <m:t>0</m:t>
                        </m:r>
                      </m:sub>
                    </m:sSub>
                  </m:oMath>
                </a14:m>
                <a:endParaRPr lang="en-US" dirty="0"/>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p>
              <a:p>
                <a:pPr lvl="2"/>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dirty="0"/>
                  <a:t> represents the </a:t>
                </a:r>
                <a14:m>
                  <m:oMath xmlns:m="http://schemas.openxmlformats.org/officeDocument/2006/math">
                    <m:r>
                      <a:rPr lang="en-US" i="1" dirty="0" smtClean="0">
                        <a:latin typeface="Cambria Math" panose="02040503050406030204" pitchFamily="18" charset="0"/>
                      </a:rPr>
                      <m:t>𝐹</m:t>
                    </m:r>
                  </m:oMath>
                </a14:m>
                <a:r>
                  <a:rPr lang="en-US" dirty="0"/>
                  <a:t> that results in X% of unfished SSB-per-recruit</a:t>
                </a:r>
              </a:p>
              <a:p>
                <a:pPr lvl="2"/>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dirty="0"/>
                  <a:t> is a common proxy for </a:t>
                </a:r>
                <a14:m>
                  <m:oMath xmlns:m="http://schemas.openxmlformats.org/officeDocument/2006/math">
                    <m:r>
                      <a:rPr lang="en-US" i="1" dirty="0">
                        <a:latin typeface="Cambria Math" panose="02040503050406030204" pitchFamily="18" charset="0"/>
                      </a:rPr>
                      <m:t>𝐹</m:t>
                    </m:r>
                    <m:r>
                      <m:rPr>
                        <m:sty m:val="p"/>
                      </m:rPr>
                      <a:rPr lang="en-US" b="0" i="0" baseline="-25000" dirty="0" smtClean="0">
                        <a:latin typeface="Cambria Math" panose="02040503050406030204" pitchFamily="18" charset="0"/>
                      </a:rPr>
                      <m:t>MSY</m:t>
                    </m:r>
                  </m:oMath>
                </a14:m>
                <a:r>
                  <a:rPr lang="en-US" dirty="0"/>
                  <a:t> </a:t>
                </a:r>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m:rPr>
                        <m:sty m:val="p"/>
                      </m:rPr>
                      <a:rPr lang="en-US" b="0" i="0" baseline="-25000" dirty="0" smtClean="0">
                        <a:latin typeface="Cambria Math" panose="02040503050406030204" pitchFamily="18" charset="0"/>
                      </a:rPr>
                      <m:t>MSY</m:t>
                    </m:r>
                  </m:oMath>
                </a14:m>
                <a:r>
                  <a:rPr lang="en-US" dirty="0"/>
                  <a:t> depends on productivity</a:t>
                </a:r>
              </a:p>
              <a:p>
                <a:r>
                  <a:rPr lang="en-US" dirty="0"/>
                  <a:t>Biomass reference points </a:t>
                </a:r>
              </a:p>
              <a:p>
                <a:pPr lvl="1"/>
                <a14:m>
                  <m:oMath xmlns:m="http://schemas.openxmlformats.org/officeDocument/2006/math">
                    <m:r>
                      <a:rPr lang="en-US" b="0" i="1" dirty="0" smtClean="0">
                        <a:latin typeface="Cambria Math" panose="02040503050406030204" pitchFamily="18" charset="0"/>
                      </a:rPr>
                      <m:t>𝐵</m:t>
                    </m:r>
                    <m:r>
                      <m:rPr>
                        <m:sty m:val="p"/>
                      </m:rPr>
                      <a:rPr lang="en-US" b="0" i="0" baseline="-25000" dirty="0" smtClean="0">
                        <a:latin typeface="Cambria Math" panose="02040503050406030204" pitchFamily="18" charset="0"/>
                      </a:rPr>
                      <m:t>MSY</m:t>
                    </m:r>
                  </m:oMath>
                </a14:m>
                <a:r>
                  <a:rPr lang="en-US" dirty="0"/>
                  <a:t> proxy = equilibrium B 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5A98E72F-6D2A-4261-8E1E-C6B09B4F19F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42F5BA-9D25-4FF6-8944-C2D0A587D7F7}"/>
              </a:ext>
            </a:extLst>
          </p:cNvPr>
          <p:cNvSpPr>
            <a:spLocks noGrp="1"/>
          </p:cNvSpPr>
          <p:nvPr>
            <p:ph type="sldNum" sz="quarter" idx="12"/>
          </p:nvPr>
        </p:nvSpPr>
        <p:spPr/>
        <p:txBody>
          <a:bodyPr/>
          <a:lstStyle/>
          <a:p>
            <a:fld id="{EEDFA2F9-C25F-4A63-B46B-7B5C200A39D1}" type="slidenum">
              <a:rPr lang="en-CA" smtClean="0"/>
              <a:pPr/>
              <a:t>39</a:t>
            </a:fld>
            <a:endParaRPr lang="en-CA"/>
          </a:p>
        </p:txBody>
      </p:sp>
      <p:graphicFrame>
        <p:nvGraphicFramePr>
          <p:cNvPr id="5" name="Content Placeholder 3">
            <a:extLst>
              <a:ext uri="{FF2B5EF4-FFF2-40B4-BE49-F238E27FC236}">
                <a16:creationId xmlns:a16="http://schemas.microsoft.com/office/drawing/2014/main" id="{666C60D9-C9FF-4851-AD3D-04B062E25CE5}"/>
              </a:ext>
            </a:extLst>
          </p:cNvPr>
          <p:cNvGraphicFramePr>
            <a:graphicFrameLocks/>
          </p:cNvGraphicFramePr>
          <p:nvPr>
            <p:extLst>
              <p:ext uri="{D42A27DB-BD31-4B8C-83A1-F6EECF244321}">
                <p14:modId xmlns:p14="http://schemas.microsoft.com/office/powerpoint/2010/main" val="113031930"/>
              </p:ext>
            </p:extLst>
          </p:nvPr>
        </p:nvGraphicFramePr>
        <p:xfrm>
          <a:off x="3847671" y="4757420"/>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Century Gothic" panose="020B0502020202020204" pitchFamily="34" charset="0"/>
                        </a:rPr>
                        <a:t>r</a:t>
                      </a:r>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Century Gothic" panose="020B0502020202020204" pitchFamily="34" charset="0"/>
                        </a:rPr>
                        <a:t>F</a:t>
                      </a:r>
                      <a:r>
                        <a:rPr lang="en-US" sz="1800" b="1" baseline="-25000" dirty="0">
                          <a:effectLst/>
                          <a:latin typeface="Century Gothic" panose="020B0502020202020204" pitchFamily="34" charset="0"/>
                        </a:rPr>
                        <a:t>MSY</a:t>
                      </a:r>
                      <a:r>
                        <a:rPr lang="en-US" sz="1800" b="1" dirty="0">
                          <a:effectLst/>
                          <a:latin typeface="Century Gothic" panose="020B0502020202020204" pitchFamily="34" charset="0"/>
                        </a:rPr>
                        <a:t> ≈ F</a:t>
                      </a:r>
                      <a:r>
                        <a:rPr lang="en-US" sz="1800" b="1" baseline="-25000" dirty="0">
                          <a:effectLst/>
                          <a:latin typeface="Century Gothic" panose="020B0502020202020204" pitchFamily="34" charset="0"/>
                        </a:rPr>
                        <a:t>X%SPR</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F</a:t>
                      </a:r>
                      <a:r>
                        <a:rPr lang="en-US" sz="1800" baseline="-25000" dirty="0">
                          <a:effectLst/>
                          <a:latin typeface="Century Gothic" panose="020B0502020202020204" pitchFamily="34" charset="0"/>
                        </a:rPr>
                        <a:t>≥50%</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F</a:t>
                      </a:r>
                      <a:r>
                        <a:rPr lang="en-US" sz="1800" baseline="-25000" dirty="0">
                          <a:effectLst/>
                          <a:latin typeface="Century Gothic" panose="020B0502020202020204" pitchFamily="34" charset="0"/>
                        </a:rPr>
                        <a:t>45%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F</a:t>
                      </a:r>
                      <a:r>
                        <a:rPr lang="en-US" sz="1800" baseline="-25000" dirty="0">
                          <a:effectLst/>
                          <a:latin typeface="Century Gothic" panose="020B0502020202020204" pitchFamily="34" charset="0"/>
                        </a:rPr>
                        <a:t>40%</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F</a:t>
                      </a:r>
                      <a:r>
                        <a:rPr lang="en-US" sz="1800" baseline="-25000" dirty="0">
                          <a:effectLst/>
                          <a:latin typeface="Century Gothic" panose="020B0502020202020204" pitchFamily="34" charset="0"/>
                        </a:rPr>
                        <a:t>30%</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M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6" name="TextBox 5">
            <a:extLst>
              <a:ext uri="{FF2B5EF4-FFF2-40B4-BE49-F238E27FC236}">
                <a16:creationId xmlns:a16="http://schemas.microsoft.com/office/drawing/2014/main" id="{52926EE4-AC45-4A6C-8BED-FD74509C8548}"/>
              </a:ext>
            </a:extLst>
          </p:cNvPr>
          <p:cNvSpPr txBox="1"/>
          <p:nvPr/>
        </p:nvSpPr>
        <p:spPr>
          <a:xfrm>
            <a:off x="188802" y="6338471"/>
            <a:ext cx="2743200" cy="338554"/>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NZ Ministry of Fisheries (2011)</a:t>
            </a:r>
          </a:p>
        </p:txBody>
      </p:sp>
    </p:spTree>
    <p:extLst>
      <p:ext uri="{BB962C8B-B14F-4D97-AF65-F5344CB8AC3E}">
        <p14:creationId xmlns:p14="http://schemas.microsoft.com/office/powerpoint/2010/main" val="274439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A657-7B5A-4C44-80B1-1F2BA1A847AB}"/>
              </a:ext>
            </a:extLst>
          </p:cNvPr>
          <p:cNvSpPr>
            <a:spLocks noGrp="1"/>
          </p:cNvSpPr>
          <p:nvPr>
            <p:ph type="title"/>
          </p:nvPr>
        </p:nvSpPr>
        <p:spPr/>
        <p:txBody>
          <a:bodyPr/>
          <a:lstStyle/>
          <a:p>
            <a:r>
              <a:rPr lang="en-US" dirty="0"/>
              <a:t>Objectives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C1163A-575C-47AA-9972-F8A70F6AB174}"/>
                  </a:ext>
                </a:extLst>
              </p:cNvPr>
              <p:cNvSpPr>
                <a:spLocks noGrp="1"/>
              </p:cNvSpPr>
              <p:nvPr>
                <p:ph idx="1"/>
              </p:nvPr>
            </p:nvSpPr>
            <p:spPr/>
            <p:txBody>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14:m>
                  <m:oMath xmlns:m="http://schemas.openxmlformats.org/officeDocument/2006/math">
                    <m:r>
                      <a:rPr lang="en-US" b="0" i="1" u="none" strike="noStrike" dirty="0" smtClean="0">
                        <a:solidFill>
                          <a:srgbClr val="000000"/>
                        </a:solidFill>
                        <a:effectLst/>
                        <a:latin typeface="Cambria Math" panose="02040503050406030204" pitchFamily="18" charset="0"/>
                      </a:rPr>
                      <m:t>𝐵</m:t>
                    </m:r>
                    <m:r>
                      <a:rPr lang="en-US" b="0" i="1" u="none" strike="noStrike" baseline="-25000" dirty="0" smtClean="0">
                        <a:solidFill>
                          <a:srgbClr val="000000"/>
                        </a:solidFill>
                        <a:effectLst/>
                        <a:latin typeface="Cambria Math" panose="02040503050406030204" pitchFamily="18" charset="0"/>
                      </a:rPr>
                      <m:t>0</m:t>
                    </m:r>
                  </m:oMath>
                </a14:m>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(empirical) approaches, dynamic </a:t>
                </a:r>
                <a14:m>
                  <m:oMath xmlns:m="http://schemas.openxmlformats.org/officeDocument/2006/math">
                    <m:r>
                      <a:rPr lang="en-US" b="0" i="1" u="none" strike="noStrike" dirty="0" smtClean="0">
                        <a:solidFill>
                          <a:srgbClr val="000000"/>
                        </a:solidFill>
                        <a:effectLst/>
                        <a:latin typeface="Cambria Math" panose="02040503050406030204" pitchFamily="18" charset="0"/>
                      </a:rPr>
                      <m:t>𝐵</m:t>
                    </m:r>
                    <m:r>
                      <a:rPr lang="en-US" b="0" i="1" u="none" strike="noStrike" baseline="-25000" dirty="0" smtClean="0">
                        <a:solidFill>
                          <a:srgbClr val="000000"/>
                        </a:solidFill>
                        <a:effectLst/>
                        <a:latin typeface="Cambria Math" panose="02040503050406030204" pitchFamily="18" charset="0"/>
                      </a:rPr>
                      <m:t>0</m:t>
                    </m:r>
                  </m:oMath>
                </a14:m>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endParaRPr lang="en-US" dirty="0"/>
              </a:p>
            </p:txBody>
          </p:sp>
        </mc:Choice>
        <mc:Fallback xmlns="">
          <p:sp>
            <p:nvSpPr>
              <p:cNvPr id="3" name="Content Placeholder 2">
                <a:extLst>
                  <a:ext uri="{FF2B5EF4-FFF2-40B4-BE49-F238E27FC236}">
                    <a16:creationId xmlns:a16="http://schemas.microsoft.com/office/drawing/2014/main" id="{73C1163A-575C-47AA-9972-F8A70F6AB174}"/>
                  </a:ext>
                </a:extLst>
              </p:cNvPr>
              <p:cNvSpPr>
                <a:spLocks noGrp="1" noRot="1" noChangeAspect="1" noMove="1" noResize="1" noEditPoints="1" noAdjustHandles="1" noChangeArrowheads="1" noChangeShapeType="1" noTextEdit="1"/>
              </p:cNvSpPr>
              <p:nvPr>
                <p:ph idx="1"/>
              </p:nvPr>
            </p:nvSpPr>
            <p:spPr>
              <a:blipFill>
                <a:blip r:embed="rId2"/>
                <a:stretch>
                  <a:fillRect l="-1217" t="-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DC7FE2-E7D7-424F-A080-068A965DF0F9}"/>
              </a:ext>
            </a:extLst>
          </p:cNvPr>
          <p:cNvSpPr>
            <a:spLocks noGrp="1"/>
          </p:cNvSpPr>
          <p:nvPr>
            <p:ph type="sldNum" sz="quarter" idx="12"/>
          </p:nvPr>
        </p:nvSpPr>
        <p:spPr/>
        <p:txBody>
          <a:bodyPr/>
          <a:lstStyle/>
          <a:p>
            <a:fld id="{EEDFA2F9-C25F-4A63-B46B-7B5C200A39D1}" type="slidenum">
              <a:rPr lang="en-CA" smtClean="0"/>
              <a:pPr/>
              <a:t>4</a:t>
            </a:fld>
            <a:endParaRPr lang="en-CA"/>
          </a:p>
        </p:txBody>
      </p:sp>
      <p:sp>
        <p:nvSpPr>
          <p:cNvPr id="7" name="Rectangle 6">
            <a:extLst>
              <a:ext uri="{FF2B5EF4-FFF2-40B4-BE49-F238E27FC236}">
                <a16:creationId xmlns:a16="http://schemas.microsoft.com/office/drawing/2014/main" id="{98356734-D996-430C-9099-970FBCB5229D}"/>
              </a:ext>
            </a:extLst>
          </p:cNvPr>
          <p:cNvSpPr/>
          <p:nvPr/>
        </p:nvSpPr>
        <p:spPr>
          <a:xfrm>
            <a:off x="732693" y="2905977"/>
            <a:ext cx="10726615" cy="14158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1951F4-3973-4A22-A96A-1B8930D2807E}"/>
              </a:ext>
            </a:extLst>
          </p:cNvPr>
          <p:cNvSpPr/>
          <p:nvPr/>
        </p:nvSpPr>
        <p:spPr>
          <a:xfrm>
            <a:off x="732692" y="4321863"/>
            <a:ext cx="10726615" cy="12397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F8553120-739B-4CEC-9648-0EB4F8AAD41F}"/>
              </a:ext>
            </a:extLst>
          </p:cNvPr>
          <p:cNvSpPr txBox="1"/>
          <p:nvPr/>
        </p:nvSpPr>
        <p:spPr>
          <a:xfrm>
            <a:off x="4423741" y="5699910"/>
            <a:ext cx="3780692" cy="954107"/>
          </a:xfrm>
          <a:prstGeom prst="rect">
            <a:avLst/>
          </a:prstGeom>
          <a:noFill/>
        </p:spPr>
        <p:txBody>
          <a:bodyPr wrap="square" rtlCol="0">
            <a:spAutoFit/>
          </a:bodyPr>
          <a:lstStyle/>
          <a:p>
            <a:pPr algn="ctr"/>
            <a:r>
              <a:rPr lang="en-US" sz="2800" dirty="0">
                <a:solidFill>
                  <a:srgbClr val="FF0000"/>
                </a:solidFill>
              </a:rPr>
              <a:t>Last week</a:t>
            </a:r>
          </a:p>
          <a:p>
            <a:pPr algn="ctr"/>
            <a:r>
              <a:rPr lang="en-US" sz="2800" dirty="0">
                <a:solidFill>
                  <a:srgbClr val="0000FF"/>
                </a:solidFill>
              </a:rPr>
              <a:t>This week</a:t>
            </a:r>
          </a:p>
        </p:txBody>
      </p:sp>
    </p:spTree>
    <p:extLst>
      <p:ext uri="{BB962C8B-B14F-4D97-AF65-F5344CB8AC3E}">
        <p14:creationId xmlns:p14="http://schemas.microsoft.com/office/powerpoint/2010/main" val="129723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DCD4E37-AE9C-46BF-934B-B4586814AB09}"/>
                  </a:ext>
                </a:extLst>
              </p:cNvPr>
              <p:cNvSpPr>
                <a:spLocks noGrp="1"/>
              </p:cNvSpPr>
              <p:nvPr>
                <p:ph type="title"/>
              </p:nvPr>
            </p:nvSpPr>
            <p:spPr/>
            <p:txBody>
              <a:bodyPr/>
              <a:lstStyle/>
              <a:p>
                <a:r>
                  <a:rPr lang="en-US" dirty="0"/>
                  <a:t>Theoretical Proxies for </a:t>
                </a:r>
                <a14:m>
                  <m:oMath xmlns:m="http://schemas.openxmlformats.org/officeDocument/2006/math">
                    <m:r>
                      <a:rPr lang="en-US" b="0" i="1" dirty="0" smtClean="0">
                        <a:latin typeface="Cambria Math" panose="02040503050406030204" pitchFamily="18" charset="0"/>
                      </a:rPr>
                      <m:t>𝐹</m:t>
                    </m:r>
                    <m:r>
                      <m:rPr>
                        <m:sty m:val="p"/>
                      </m:rPr>
                      <a:rPr lang="en-US" i="0" baseline="-25000" dirty="0" smtClean="0">
                        <a:latin typeface="Cambria Math" panose="02040503050406030204" pitchFamily="18" charset="0"/>
                      </a:rPr>
                      <m:t>MSY</m:t>
                    </m:r>
                  </m:oMath>
                </a14:m>
                <a:endParaRPr lang="en-US" dirty="0"/>
              </a:p>
            </p:txBody>
          </p:sp>
        </mc:Choice>
        <mc:Fallback xmlns="">
          <p:sp>
            <p:nvSpPr>
              <p:cNvPr id="2" name="Title 1">
                <a:extLst>
                  <a:ext uri="{FF2B5EF4-FFF2-40B4-BE49-F238E27FC236}">
                    <a16:creationId xmlns:a16="http://schemas.microsoft.com/office/drawing/2014/main" id="{FDCD4E37-AE9C-46BF-934B-B4586814AB0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976FBA-244D-4239-B70A-52CBB4287579}"/>
                  </a:ext>
                </a:extLst>
              </p:cNvPr>
              <p:cNvSpPr>
                <a:spLocks noGrp="1"/>
              </p:cNvSpPr>
              <p:nvPr>
                <p:ph idx="1"/>
              </p:nvPr>
            </p:nvSpPr>
            <p:spPr>
              <a:xfrm>
                <a:off x="838200" y="1527436"/>
                <a:ext cx="10515600" cy="4351338"/>
              </a:xfrm>
            </p:spPr>
            <p:txBody>
              <a:bodyPr>
                <a:normAutofit/>
              </a:bodyPr>
              <a:lstStyle/>
              <a:p>
                <a:r>
                  <a:rPr lang="en-US" sz="2400" dirty="0"/>
                  <a:t>Others </a:t>
                </a:r>
                <a14:m>
                  <m:oMath xmlns:m="http://schemas.openxmlformats.org/officeDocument/2006/math">
                    <m:r>
                      <a:rPr lang="en-US" sz="2400" b="0" i="1" dirty="0" smtClean="0">
                        <a:latin typeface="Cambria Math" panose="02040503050406030204" pitchFamily="18" charset="0"/>
                      </a:rPr>
                      <m:t>𝐹</m:t>
                    </m:r>
                    <m:r>
                      <m:rPr>
                        <m:sty m:val="p"/>
                      </m:rPr>
                      <a:rPr lang="en-US" sz="2400" i="0" baseline="-25000" dirty="0" smtClean="0">
                        <a:latin typeface="Cambria Math" panose="02040503050406030204" pitchFamily="18" charset="0"/>
                      </a:rPr>
                      <m:t>MSY</m:t>
                    </m:r>
                  </m:oMath>
                </a14:m>
                <a:r>
                  <a:rPr lang="en-US" sz="2400" dirty="0"/>
                  <a:t> proxies:</a:t>
                </a:r>
              </a:p>
              <a:p>
                <a:pPr lvl="1"/>
                <a14:m>
                  <m:oMath xmlns:m="http://schemas.openxmlformats.org/officeDocument/2006/math">
                    <m:r>
                      <a:rPr lang="en-US" sz="2000" i="1" dirty="0" smtClean="0">
                        <a:latin typeface="Cambria Math" panose="02040503050406030204" pitchFamily="18" charset="0"/>
                      </a:rPr>
                      <m:t>𝐹</m:t>
                    </m:r>
                    <m:r>
                      <a:rPr lang="en-US" sz="2000" i="1" baseline="-25000" dirty="0" smtClean="0">
                        <a:latin typeface="Cambria Math" panose="02040503050406030204" pitchFamily="18" charset="0"/>
                      </a:rPr>
                      <m:t>𝑚𝑎𝑥</m:t>
                    </m:r>
                  </m:oMath>
                </a14:m>
                <a:r>
                  <a:rPr lang="en-US" sz="2000" dirty="0"/>
                  <a:t> = </a:t>
                </a:r>
                <a14:m>
                  <m:oMath xmlns:m="http://schemas.openxmlformats.org/officeDocument/2006/math">
                    <m:r>
                      <a:rPr lang="en-US" sz="2000" i="1" dirty="0" smtClean="0">
                        <a:latin typeface="Cambria Math" panose="02040503050406030204" pitchFamily="18" charset="0"/>
                      </a:rPr>
                      <m:t>𝐹</m:t>
                    </m:r>
                  </m:oMath>
                </a14:m>
                <a:r>
                  <a:rPr lang="en-US" sz="2000" dirty="0"/>
                  <a:t> that maximizes YPR (not recommended)</a:t>
                </a:r>
              </a:p>
              <a:p>
                <a:pPr lvl="1"/>
                <a14:m>
                  <m:oMath xmlns:m="http://schemas.openxmlformats.org/officeDocument/2006/math">
                    <m:r>
                      <a:rPr lang="en-US" sz="2000" i="1" dirty="0" smtClean="0">
                        <a:latin typeface="Cambria Math" panose="02040503050406030204" pitchFamily="18" charset="0"/>
                      </a:rPr>
                      <m:t>𝐹</m:t>
                    </m:r>
                    <m:r>
                      <a:rPr lang="en-US" sz="2000" i="1" baseline="-25000" dirty="0" smtClean="0">
                        <a:latin typeface="Cambria Math" panose="02040503050406030204" pitchFamily="18" charset="0"/>
                      </a:rPr>
                      <m:t>0.1</m:t>
                    </m:r>
                  </m:oMath>
                </a14:m>
                <a:r>
                  <a:rPr lang="en-US" sz="2000" dirty="0"/>
                  <a:t> = </a:t>
                </a:r>
                <a14:m>
                  <m:oMath xmlns:m="http://schemas.openxmlformats.org/officeDocument/2006/math">
                    <m:r>
                      <a:rPr lang="en-US" sz="2000" i="1" dirty="0" smtClean="0">
                        <a:latin typeface="Cambria Math" panose="02040503050406030204" pitchFamily="18" charset="0"/>
                      </a:rPr>
                      <m:t>𝐹</m:t>
                    </m:r>
                  </m:oMath>
                </a14:m>
                <a:r>
                  <a:rPr lang="en-US" sz="2000" dirty="0"/>
                  <a:t> where slope of YPR curve is 10% of the slope at the origin</a:t>
                </a:r>
              </a:p>
              <a:p>
                <a:pPr lvl="2"/>
                <a:r>
                  <a:rPr lang="en-US" sz="1800" dirty="0"/>
                  <a:t>Sensitive to assumptions about growth and </a:t>
                </a:r>
                <a14:m>
                  <m:oMath xmlns:m="http://schemas.openxmlformats.org/officeDocument/2006/math">
                    <m:r>
                      <a:rPr lang="en-US" sz="1800" i="1" dirty="0" smtClean="0">
                        <a:latin typeface="Cambria Math" panose="02040503050406030204" pitchFamily="18" charset="0"/>
                      </a:rPr>
                      <m:t>𝑀</m:t>
                    </m:r>
                  </m:oMath>
                </a14:m>
                <a:endParaRPr lang="en-US" sz="1800" dirty="0"/>
              </a:p>
              <a:p>
                <a:pPr lvl="2"/>
                <a:r>
                  <a:rPr lang="en-US" sz="1800" dirty="0"/>
                  <a:t>Not recommended without understanding how well it relates to </a:t>
                </a:r>
                <a14:m>
                  <m:oMath xmlns:m="http://schemas.openxmlformats.org/officeDocument/2006/math">
                    <m:r>
                      <a:rPr lang="en-US" sz="1800" b="0" i="1" dirty="0" smtClean="0">
                        <a:latin typeface="Cambria Math" panose="02040503050406030204" pitchFamily="18" charset="0"/>
                      </a:rPr>
                      <m:t>𝐹</m:t>
                    </m:r>
                    <m:r>
                      <m:rPr>
                        <m:sty m:val="p"/>
                      </m:rPr>
                      <a:rPr lang="en-US" sz="1800" i="0" baseline="-25000" dirty="0" smtClean="0">
                        <a:latin typeface="Cambria Math" panose="02040503050406030204" pitchFamily="18" charset="0"/>
                      </a:rPr>
                      <m:t>MSY</m:t>
                    </m:r>
                  </m:oMath>
                </a14:m>
                <a:r>
                  <a:rPr lang="en-US" sz="1800" dirty="0"/>
                  <a:t> (Mace 2001)</a:t>
                </a:r>
              </a:p>
              <a:p>
                <a14:m>
                  <m:oMath xmlns:m="http://schemas.openxmlformats.org/officeDocument/2006/math">
                    <m:r>
                      <a:rPr lang="en-US" sz="2400" b="0" i="1" dirty="0" smtClean="0">
                        <a:latin typeface="Cambria Math" panose="02040503050406030204" pitchFamily="18" charset="0"/>
                      </a:rPr>
                      <m:t>𝐹</m:t>
                    </m:r>
                    <m:r>
                      <m:rPr>
                        <m:sty m:val="p"/>
                      </m:rPr>
                      <a:rPr lang="en-US" sz="2400" i="0" baseline="-25000" dirty="0" smtClean="0">
                        <a:latin typeface="Cambria Math" panose="02040503050406030204" pitchFamily="18" charset="0"/>
                      </a:rPr>
                      <m:t>MSY</m:t>
                    </m:r>
                  </m:oMath>
                </a14:m>
                <a:r>
                  <a:rPr lang="en-US" sz="2400" dirty="0"/>
                  <a:t> = </a:t>
                </a:r>
                <a14:m>
                  <m:oMath xmlns:m="http://schemas.openxmlformats.org/officeDocument/2006/math">
                    <m:r>
                      <a:rPr lang="en-US" sz="2400" i="1" dirty="0" smtClean="0">
                        <a:latin typeface="Cambria Math" panose="02040503050406030204" pitchFamily="18" charset="0"/>
                      </a:rPr>
                      <m:t>𝑀</m:t>
                    </m:r>
                  </m:oMath>
                </a14:m>
                <a:r>
                  <a:rPr lang="en-US" sz="2400" dirty="0"/>
                  <a:t> or a proportion of </a:t>
                </a:r>
                <a14:m>
                  <m:oMath xmlns:m="http://schemas.openxmlformats.org/officeDocument/2006/math">
                    <m:r>
                      <a:rPr lang="en-US" sz="2400" i="1" dirty="0" smtClean="0">
                        <a:latin typeface="Cambria Math" panose="02040503050406030204" pitchFamily="18" charset="0"/>
                      </a:rPr>
                      <m:t>𝑀</m:t>
                    </m:r>
                  </m:oMath>
                </a14:m>
                <a:endParaRPr lang="en-US" sz="2400" dirty="0"/>
              </a:p>
              <a:p>
                <a:pPr lvl="1"/>
                <a14:m>
                  <m:oMath xmlns:m="http://schemas.openxmlformats.org/officeDocument/2006/math">
                    <m:r>
                      <a:rPr lang="en-US" sz="2000" i="1" dirty="0" smtClean="0">
                        <a:latin typeface="Cambria Math" panose="02040503050406030204" pitchFamily="18" charset="0"/>
                      </a:rPr>
                      <m:t>0.87</m:t>
                    </m:r>
                    <m:r>
                      <a:rPr lang="en-US" sz="2000" i="1" dirty="0" smtClean="0">
                        <a:latin typeface="Cambria Math" panose="02040503050406030204" pitchFamily="18" charset="0"/>
                      </a:rPr>
                      <m:t>𝑀</m:t>
                    </m:r>
                    <m:r>
                      <a:rPr lang="en-US" sz="2000" i="1" dirty="0" smtClean="0">
                        <a:latin typeface="Cambria Math" panose="02040503050406030204" pitchFamily="18" charset="0"/>
                      </a:rPr>
                      <m:t> </m:t>
                    </m:r>
                  </m:oMath>
                </a14:m>
                <a:r>
                  <a:rPr lang="en-US" sz="2000" dirty="0"/>
                  <a:t>meta-analysis (Zhou et al. 2012)</a:t>
                </a:r>
              </a:p>
              <a:p>
                <a:pPr lvl="1"/>
                <a14:m>
                  <m:oMath xmlns:m="http://schemas.openxmlformats.org/officeDocument/2006/math">
                    <m:r>
                      <a:rPr lang="en-US" sz="2000" i="1" dirty="0" smtClean="0">
                        <a:latin typeface="Cambria Math" panose="02040503050406030204" pitchFamily="18" charset="0"/>
                      </a:rPr>
                      <m:t>0.5</m:t>
                    </m:r>
                    <m:r>
                      <a:rPr lang="en-US" sz="2000" i="1" dirty="0" smtClean="0">
                        <a:latin typeface="Cambria Math" panose="02040503050406030204" pitchFamily="18" charset="0"/>
                      </a:rPr>
                      <m:t>𝑀</m:t>
                    </m:r>
                  </m:oMath>
                </a14:m>
                <a:r>
                  <a:rPr lang="en-US" sz="2000" dirty="0"/>
                  <a:t> pelagic species (Patterson 1992)</a:t>
                </a:r>
              </a:p>
              <a:p>
                <a:r>
                  <a:rPr lang="en-US" sz="2400" dirty="0"/>
                  <a:t>Biomass reference points = equilibrium B from fishing at </a:t>
                </a:r>
                <a14:m>
                  <m:oMath xmlns:m="http://schemas.openxmlformats.org/officeDocument/2006/math">
                    <m:r>
                      <a:rPr lang="en-US" sz="2400" i="1" dirty="0" smtClean="0">
                        <a:latin typeface="Cambria Math" panose="02040503050406030204" pitchFamily="18" charset="0"/>
                      </a:rPr>
                      <m:t>𝐹</m:t>
                    </m:r>
                  </m:oMath>
                </a14:m>
                <a:r>
                  <a:rPr lang="en-US" sz="2400" dirty="0"/>
                  <a:t> </a:t>
                </a:r>
              </a:p>
              <a:p>
                <a:endParaRPr lang="en-US" sz="2400" dirty="0"/>
              </a:p>
            </p:txBody>
          </p:sp>
        </mc:Choice>
        <mc:Fallback xmlns="">
          <p:sp>
            <p:nvSpPr>
              <p:cNvPr id="3" name="Content Placeholder 2">
                <a:extLst>
                  <a:ext uri="{FF2B5EF4-FFF2-40B4-BE49-F238E27FC236}">
                    <a16:creationId xmlns:a16="http://schemas.microsoft.com/office/drawing/2014/main" id="{3A976FBA-244D-4239-B70A-52CBB4287579}"/>
                  </a:ext>
                </a:extLst>
              </p:cNvPr>
              <p:cNvSpPr>
                <a:spLocks noGrp="1" noRot="1" noChangeAspect="1" noMove="1" noResize="1" noEditPoints="1" noAdjustHandles="1" noChangeArrowheads="1" noChangeShapeType="1" noTextEdit="1"/>
              </p:cNvSpPr>
              <p:nvPr>
                <p:ph idx="1"/>
              </p:nvPr>
            </p:nvSpPr>
            <p:spPr>
              <a:xfrm>
                <a:off x="838200" y="1527436"/>
                <a:ext cx="10515600" cy="4351338"/>
              </a:xfrm>
              <a:blipFill>
                <a:blip r:embed="rId3"/>
                <a:stretch>
                  <a:fillRect l="-812" t="-19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51FF52-490C-46CC-8959-E8ADC5948E91}"/>
              </a:ext>
            </a:extLst>
          </p:cNvPr>
          <p:cNvSpPr>
            <a:spLocks noGrp="1"/>
          </p:cNvSpPr>
          <p:nvPr>
            <p:ph type="sldNum" sz="quarter" idx="12"/>
          </p:nvPr>
        </p:nvSpPr>
        <p:spPr/>
        <p:txBody>
          <a:bodyPr/>
          <a:lstStyle/>
          <a:p>
            <a:fld id="{EEDFA2F9-C25F-4A63-B46B-7B5C200A39D1}" type="slidenum">
              <a:rPr lang="en-CA" smtClean="0"/>
              <a:pPr/>
              <a:t>40</a:t>
            </a:fld>
            <a:endParaRPr lang="en-CA"/>
          </a:p>
        </p:txBody>
      </p:sp>
      <p:sp>
        <p:nvSpPr>
          <p:cNvPr id="5" name="TextBox 4">
            <a:extLst>
              <a:ext uri="{FF2B5EF4-FFF2-40B4-BE49-F238E27FC236}">
                <a16:creationId xmlns:a16="http://schemas.microsoft.com/office/drawing/2014/main" id="{D9EA3F2E-29A4-4EBC-A828-6620FBCE486E}"/>
              </a:ext>
            </a:extLst>
          </p:cNvPr>
          <p:cNvSpPr txBox="1"/>
          <p:nvPr/>
        </p:nvSpPr>
        <p:spPr>
          <a:xfrm>
            <a:off x="188802" y="5107365"/>
            <a:ext cx="11164998" cy="1569660"/>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Mace, P.M. 2001. A new role for MSY in single-species and ecosystem approaches to fisheries stock assessment and management. Fish and Fisheries, 2: 2-32. </a:t>
            </a:r>
          </a:p>
          <a:p>
            <a:r>
              <a:rPr lang="en-US" sz="1600" dirty="0">
                <a:solidFill>
                  <a:schemeClr val="tx2"/>
                </a:solidFill>
              </a:rPr>
              <a:t>Patterson, K. 1992. Fisheries for small pelagic species: an empirical approach to management targets. Reviews in Fish Biology and Fisheries, 2: 321-338. </a:t>
            </a:r>
          </a:p>
          <a:p>
            <a:r>
              <a:rPr lang="en-US" sz="1600" dirty="0">
                <a:solidFill>
                  <a:schemeClr val="tx2"/>
                </a:solidFill>
              </a:rPr>
              <a:t>Zhou, S., Yin, S., Thorson, J.T., Smith, A.D., and Fuller, M. 2012. Linking fishing mortality reference points to life history traits: an empirical study. Canadian Journal of Fisheries and Aquatic Sciences, 69: 1292-1301.</a:t>
            </a:r>
          </a:p>
        </p:txBody>
      </p:sp>
    </p:spTree>
    <p:extLst>
      <p:ext uri="{BB962C8B-B14F-4D97-AF65-F5344CB8AC3E}">
        <p14:creationId xmlns:p14="http://schemas.microsoft.com/office/powerpoint/2010/main" val="103362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65A4-F352-488B-AF0F-CF029FACF76F}"/>
              </a:ext>
            </a:extLst>
          </p:cNvPr>
          <p:cNvSpPr>
            <a:spLocks noGrp="1"/>
          </p:cNvSpPr>
          <p:nvPr>
            <p:ph type="title"/>
          </p:nvPr>
        </p:nvSpPr>
        <p:spPr/>
        <p:txBody>
          <a:bodyPr/>
          <a:lstStyle/>
          <a:p>
            <a:r>
              <a:rPr lang="en-US" dirty="0"/>
              <a:t>Length-based approaches</a:t>
            </a:r>
          </a:p>
        </p:txBody>
      </p:sp>
      <p:sp>
        <p:nvSpPr>
          <p:cNvPr id="3" name="Content Placeholder 2">
            <a:extLst>
              <a:ext uri="{FF2B5EF4-FFF2-40B4-BE49-F238E27FC236}">
                <a16:creationId xmlns:a16="http://schemas.microsoft.com/office/drawing/2014/main" id="{8F69F2C5-21D5-48A1-9F51-EBCAC43BDE61}"/>
              </a:ext>
            </a:extLst>
          </p:cNvPr>
          <p:cNvSpPr>
            <a:spLocks noGrp="1"/>
          </p:cNvSpPr>
          <p:nvPr>
            <p:ph idx="1"/>
          </p:nvPr>
        </p:nvSpPr>
        <p:spPr>
          <a:xfrm>
            <a:off x="838199" y="1759204"/>
            <a:ext cx="10515600" cy="4351338"/>
          </a:xfrm>
        </p:spPr>
        <p:txBody>
          <a:bodyPr/>
          <a:lstStyle/>
          <a:p>
            <a:r>
              <a:rPr lang="en-US" dirty="0"/>
              <a:t>ICES length-based indicators</a:t>
            </a:r>
          </a:p>
          <a:p>
            <a:endParaRPr lang="en-US" dirty="0"/>
          </a:p>
        </p:txBody>
      </p:sp>
      <p:sp>
        <p:nvSpPr>
          <p:cNvPr id="4" name="Slide Number Placeholder 3">
            <a:extLst>
              <a:ext uri="{FF2B5EF4-FFF2-40B4-BE49-F238E27FC236}">
                <a16:creationId xmlns:a16="http://schemas.microsoft.com/office/drawing/2014/main" id="{7104C2DE-E9DE-4ADC-AB3C-C62966FD43A2}"/>
              </a:ext>
            </a:extLst>
          </p:cNvPr>
          <p:cNvSpPr>
            <a:spLocks noGrp="1"/>
          </p:cNvSpPr>
          <p:nvPr>
            <p:ph type="sldNum" sz="quarter" idx="12"/>
          </p:nvPr>
        </p:nvSpPr>
        <p:spPr/>
        <p:txBody>
          <a:bodyPr/>
          <a:lstStyle/>
          <a:p>
            <a:fld id="{EEDFA2F9-C25F-4A63-B46B-7B5C200A39D1}" type="slidenum">
              <a:rPr lang="en-CA" smtClean="0"/>
              <a:pPr/>
              <a:t>41</a:t>
            </a:fld>
            <a:endParaRPr lang="en-CA"/>
          </a:p>
        </p:txBody>
      </p:sp>
      <p:sp>
        <p:nvSpPr>
          <p:cNvPr id="5" name="TextBox 4">
            <a:extLst>
              <a:ext uri="{FF2B5EF4-FFF2-40B4-BE49-F238E27FC236}">
                <a16:creationId xmlns:a16="http://schemas.microsoft.com/office/drawing/2014/main" id="{45934A01-7983-4E5C-A9AD-7E0D1BB5C070}"/>
              </a:ext>
            </a:extLst>
          </p:cNvPr>
          <p:cNvSpPr txBox="1"/>
          <p:nvPr/>
        </p:nvSpPr>
        <p:spPr>
          <a:xfrm>
            <a:off x="188802" y="6307693"/>
            <a:ext cx="11164998" cy="338554"/>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ICES. 2018. 16.4.3.2. ICES reference points for stocks in categories 3 and 4. ICES Technical Guidelines, published 13 February 2018. </a:t>
            </a:r>
          </a:p>
        </p:txBody>
      </p:sp>
      <p:graphicFrame>
        <p:nvGraphicFramePr>
          <p:cNvPr id="6" name="Table 5">
            <a:extLst>
              <a:ext uri="{FF2B5EF4-FFF2-40B4-BE49-F238E27FC236}">
                <a16:creationId xmlns:a16="http://schemas.microsoft.com/office/drawing/2014/main" id="{B5E65BCD-A30E-4393-B2B4-2EEBDFD092B5}"/>
              </a:ext>
            </a:extLst>
          </p:cNvPr>
          <p:cNvGraphicFramePr>
            <a:graphicFrameLocks noGrp="1"/>
          </p:cNvGraphicFramePr>
          <p:nvPr/>
        </p:nvGraphicFramePr>
        <p:xfrm>
          <a:off x="838200" y="2379306"/>
          <a:ext cx="10515599" cy="3861820"/>
        </p:xfrm>
        <a:graphic>
          <a:graphicData uri="http://schemas.openxmlformats.org/drawingml/2006/table">
            <a:tbl>
              <a:tblPr bandRow="1">
                <a:tableStyleId>{5C22544A-7EE6-4342-B048-85BDC9FD1C3A}</a:tableStyleId>
              </a:tblPr>
              <a:tblGrid>
                <a:gridCol w="1550465">
                  <a:extLst>
                    <a:ext uri="{9D8B030D-6E8A-4147-A177-3AD203B41FA5}">
                      <a16:colId xmlns:a16="http://schemas.microsoft.com/office/drawing/2014/main" val="1844163776"/>
                    </a:ext>
                  </a:extLst>
                </a:gridCol>
                <a:gridCol w="1035670">
                  <a:extLst>
                    <a:ext uri="{9D8B030D-6E8A-4147-A177-3AD203B41FA5}">
                      <a16:colId xmlns:a16="http://schemas.microsoft.com/office/drawing/2014/main" val="1098646472"/>
                    </a:ext>
                  </a:extLst>
                </a:gridCol>
                <a:gridCol w="3816220">
                  <a:extLst>
                    <a:ext uri="{9D8B030D-6E8A-4147-A177-3AD203B41FA5}">
                      <a16:colId xmlns:a16="http://schemas.microsoft.com/office/drawing/2014/main" val="3970797015"/>
                    </a:ext>
                  </a:extLst>
                </a:gridCol>
                <a:gridCol w="1782147">
                  <a:extLst>
                    <a:ext uri="{9D8B030D-6E8A-4147-A177-3AD203B41FA5}">
                      <a16:colId xmlns:a16="http://schemas.microsoft.com/office/drawing/2014/main" val="2757938932"/>
                    </a:ext>
                  </a:extLst>
                </a:gridCol>
                <a:gridCol w="2331097">
                  <a:extLst>
                    <a:ext uri="{9D8B030D-6E8A-4147-A177-3AD203B41FA5}">
                      <a16:colId xmlns:a16="http://schemas.microsoft.com/office/drawing/2014/main" val="3243534832"/>
                    </a:ext>
                  </a:extLst>
                </a:gridCol>
              </a:tblGrid>
              <a:tr h="839755">
                <a:tc>
                  <a:txBody>
                    <a:bodyPr/>
                    <a:lstStyle/>
                    <a:p>
                      <a:pPr marL="0" marR="0" algn="ctr">
                        <a:spcBef>
                          <a:spcPts val="0"/>
                        </a:spcBef>
                        <a:spcAft>
                          <a:spcPts val="0"/>
                        </a:spcAft>
                      </a:pPr>
                      <a:r>
                        <a:rPr lang="en-US" sz="1800" b="1" dirty="0">
                          <a:effectLst/>
                        </a:rPr>
                        <a:t>Indicator Type</a:t>
                      </a: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0"/>
                        </a:spcBef>
                        <a:spcAft>
                          <a:spcPts val="0"/>
                        </a:spcAft>
                      </a:pPr>
                      <a:r>
                        <a:rPr lang="en-US" sz="1800" b="1" dirty="0">
                          <a:effectLst/>
                        </a:rPr>
                        <a:t>Indicator</a:t>
                      </a: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0"/>
                        </a:spcBef>
                        <a:spcAft>
                          <a:spcPts val="0"/>
                        </a:spcAft>
                      </a:pPr>
                      <a:r>
                        <a:rPr lang="en-US" sz="1800" b="1" dirty="0">
                          <a:effectLst/>
                        </a:rPr>
                        <a:t>Calculation</a:t>
                      </a: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0"/>
                        </a:spcBef>
                        <a:spcAft>
                          <a:spcPts val="0"/>
                        </a:spcAft>
                      </a:pPr>
                      <a:r>
                        <a:rPr lang="en-US" sz="1800" b="1" dirty="0">
                          <a:effectLst/>
                        </a:rPr>
                        <a:t>Reference Point*</a:t>
                      </a: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0"/>
                        </a:spcBef>
                        <a:spcAft>
                          <a:spcPts val="0"/>
                        </a:spcAft>
                      </a:pPr>
                      <a:r>
                        <a:rPr lang="en-US" sz="1800" b="1" dirty="0">
                          <a:effectLst/>
                        </a:rPr>
                        <a:t>Expected Value [Indicator / Reference Point]</a:t>
                      </a: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2638574382"/>
                  </a:ext>
                </a:extLst>
              </a:tr>
              <a:tr h="274969">
                <a:tc rowSpan="3">
                  <a:txBody>
                    <a:bodyPr/>
                    <a:lstStyle/>
                    <a:p>
                      <a:pPr marL="0" marR="0">
                        <a:spcBef>
                          <a:spcPts val="600"/>
                        </a:spcBef>
                        <a:spcAft>
                          <a:spcPts val="600"/>
                        </a:spcAft>
                      </a:pPr>
                      <a:r>
                        <a:rPr lang="en-US" sz="1800">
                          <a:effectLst/>
                        </a:rPr>
                        <a:t>Conservation (large individuals)</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max5%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Mean length of largest 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inf</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&gt;0.8</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1675946808"/>
                  </a:ext>
                </a:extLst>
              </a:tr>
              <a:tr h="143012">
                <a:tc vMerge="1">
                  <a:txBody>
                    <a:bodyPr/>
                    <a:lstStyle/>
                    <a:p>
                      <a:endParaRPr lang="en-US"/>
                    </a:p>
                  </a:txBody>
                  <a:tcPr/>
                </a:tc>
                <a:tc>
                  <a:txBody>
                    <a:bodyPr/>
                    <a:lstStyle/>
                    <a:p>
                      <a:pPr marL="0" marR="0" algn="ctr">
                        <a:spcBef>
                          <a:spcPts val="600"/>
                        </a:spcBef>
                        <a:spcAft>
                          <a:spcPts val="600"/>
                        </a:spcAft>
                      </a:pPr>
                      <a:r>
                        <a:rPr lang="en-US" sz="1800">
                          <a:effectLst/>
                        </a:rPr>
                        <a:t>L</a:t>
                      </a:r>
                      <a:r>
                        <a:rPr lang="en-US" sz="1800" baseline="-25000">
                          <a:effectLst/>
                        </a:rPr>
                        <a:t>95%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95</a:t>
                      </a:r>
                      <a:r>
                        <a:rPr lang="en-US" sz="1800" baseline="30000">
                          <a:effectLst/>
                        </a:rPr>
                        <a:t>th</a:t>
                      </a:r>
                      <a:r>
                        <a:rPr lang="en-US" sz="1800">
                          <a:effectLst/>
                        </a:rPr>
                        <a:t> Percentile</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inf</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&gt;0.8</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311670592"/>
                  </a:ext>
                </a:extLst>
              </a:tr>
              <a:tr h="412454">
                <a:tc vMerge="1">
                  <a:txBody>
                    <a:bodyPr/>
                    <a:lstStyle/>
                    <a:p>
                      <a:endParaRPr lang="en-US"/>
                    </a:p>
                  </a:txBody>
                  <a:tcPr/>
                </a:tc>
                <a:tc>
                  <a:txBody>
                    <a:bodyPr/>
                    <a:lstStyle/>
                    <a:p>
                      <a:pPr marL="0" marR="0" algn="ctr">
                        <a:spcBef>
                          <a:spcPts val="600"/>
                        </a:spcBef>
                        <a:spcAft>
                          <a:spcPts val="600"/>
                        </a:spcAft>
                      </a:pPr>
                      <a:r>
                        <a:rPr lang="en-US" sz="1800">
                          <a:effectLst/>
                        </a:rPr>
                        <a:t>P</a:t>
                      </a:r>
                      <a:r>
                        <a:rPr lang="en-US" sz="1800" baseline="-25000">
                          <a:effectLst/>
                        </a:rPr>
                        <a:t>mega</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Proportion of individuals &gt; 1.1 L</a:t>
                      </a:r>
                      <a:r>
                        <a:rPr lang="en-US" sz="1800" baseline="-25000">
                          <a:effectLst/>
                        </a:rPr>
                        <a:t>opt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0.3 – 0.4</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P</a:t>
                      </a:r>
                      <a:r>
                        <a:rPr lang="en-US" sz="1800" baseline="-25000">
                          <a:effectLst/>
                        </a:rPr>
                        <a:t>mega</a:t>
                      </a:r>
                      <a:r>
                        <a:rPr lang="en-US" sz="1800">
                          <a:effectLst/>
                        </a:rPr>
                        <a:t> &gt; 0.3</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3952773501"/>
                  </a:ext>
                </a:extLst>
              </a:tr>
              <a:tr h="143012">
                <a:tc rowSpan="2">
                  <a:txBody>
                    <a:bodyPr/>
                    <a:lstStyle/>
                    <a:p>
                      <a:pPr marL="0" marR="0">
                        <a:spcBef>
                          <a:spcPts val="600"/>
                        </a:spcBef>
                        <a:spcAft>
                          <a:spcPts val="600"/>
                        </a:spcAft>
                      </a:pPr>
                      <a:r>
                        <a:rPr lang="en-US" sz="1800">
                          <a:effectLst/>
                        </a:rPr>
                        <a:t>Conservation (juveniles)</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25%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25</a:t>
                      </a:r>
                      <a:r>
                        <a:rPr lang="en-US" sz="1800" baseline="30000">
                          <a:effectLst/>
                        </a:rPr>
                        <a:t>th</a:t>
                      </a:r>
                      <a:r>
                        <a:rPr lang="en-US" sz="1800">
                          <a:effectLst/>
                        </a:rPr>
                        <a:t> Percentile</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mat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&gt;1</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2623250493"/>
                  </a:ext>
                </a:extLst>
              </a:tr>
              <a:tr h="412454">
                <a:tc vMerge="1">
                  <a:txBody>
                    <a:bodyPr/>
                    <a:lstStyle/>
                    <a:p>
                      <a:endParaRPr lang="en-US"/>
                    </a:p>
                  </a:txBody>
                  <a:tcPr/>
                </a:tc>
                <a:tc>
                  <a:txBody>
                    <a:bodyPr/>
                    <a:lstStyle/>
                    <a:p>
                      <a:pPr marL="0" marR="0" algn="ctr">
                        <a:spcBef>
                          <a:spcPts val="600"/>
                        </a:spcBef>
                        <a:spcAft>
                          <a:spcPts val="600"/>
                        </a:spcAft>
                      </a:pPr>
                      <a:r>
                        <a:rPr lang="en-US" sz="1800">
                          <a:effectLst/>
                        </a:rPr>
                        <a:t>L</a:t>
                      </a:r>
                      <a:r>
                        <a:rPr lang="en-US" sz="1800" baseline="-25000">
                          <a:effectLst/>
                        </a:rPr>
                        <a:t>c</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Length at 50% of modal abundance</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mat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&gt;1</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894616404"/>
                  </a:ext>
                </a:extLst>
              </a:tr>
              <a:tr h="274969">
                <a:tc rowSpan="2">
                  <a:txBody>
                    <a:bodyPr/>
                    <a:lstStyle/>
                    <a:p>
                      <a:pPr marL="0" marR="0">
                        <a:spcBef>
                          <a:spcPts val="600"/>
                        </a:spcBef>
                        <a:spcAft>
                          <a:spcPts val="600"/>
                        </a:spcAft>
                      </a:pPr>
                      <a:r>
                        <a:rPr lang="en-US" sz="1800">
                          <a:effectLst/>
                        </a:rPr>
                        <a:t>Optimal Yield</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mean</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Mean length &gt; L</a:t>
                      </a:r>
                      <a:r>
                        <a:rPr lang="en-US" sz="1800" baseline="-25000">
                          <a:effectLst/>
                        </a:rPr>
                        <a:t>c</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opt</a:t>
                      </a:r>
                      <a:r>
                        <a:rPr lang="en-US" sz="1800">
                          <a:effectLst/>
                        </a:rPr>
                        <a:t> = 2/3 L</a:t>
                      </a:r>
                      <a:r>
                        <a:rPr lang="en-US" sz="1800" baseline="-25000">
                          <a:effectLst/>
                        </a:rPr>
                        <a:t>inf</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≈1</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2949809083"/>
                  </a:ext>
                </a:extLst>
              </a:tr>
              <a:tr h="549939">
                <a:tc vMerge="1">
                  <a:txBody>
                    <a:bodyPr/>
                    <a:lstStyle/>
                    <a:p>
                      <a:endParaRPr lang="en-US"/>
                    </a:p>
                  </a:txBody>
                  <a:tcPr/>
                </a:tc>
                <a:tc>
                  <a:txBody>
                    <a:bodyPr/>
                    <a:lstStyle/>
                    <a:p>
                      <a:pPr marL="0" marR="0" algn="ctr">
                        <a:spcBef>
                          <a:spcPts val="600"/>
                        </a:spcBef>
                        <a:spcAft>
                          <a:spcPts val="600"/>
                        </a:spcAft>
                      </a:pPr>
                      <a:r>
                        <a:rPr lang="en-US" sz="1800">
                          <a:effectLst/>
                        </a:rPr>
                        <a:t>L</a:t>
                      </a:r>
                      <a:r>
                        <a:rPr lang="en-US" sz="1800" baseline="-25000">
                          <a:effectLst/>
                        </a:rPr>
                        <a:t>maxy</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Length class with maximum biomass in catch</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opt</a:t>
                      </a:r>
                      <a:r>
                        <a:rPr lang="en-US" sz="1800">
                          <a:effectLst/>
                        </a:rPr>
                        <a:t> = 2/3 L</a:t>
                      </a:r>
                      <a:r>
                        <a:rPr lang="en-US" sz="1800" baseline="-25000">
                          <a:effectLst/>
                        </a:rPr>
                        <a:t>inf</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≈1</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2015534633"/>
                  </a:ext>
                </a:extLst>
              </a:tr>
              <a:tr h="412454">
                <a:tc>
                  <a:txBody>
                    <a:bodyPr/>
                    <a:lstStyle/>
                    <a:p>
                      <a:pPr marL="0" marR="0">
                        <a:spcBef>
                          <a:spcPts val="600"/>
                        </a:spcBef>
                        <a:spcAft>
                          <a:spcPts val="600"/>
                        </a:spcAft>
                      </a:pPr>
                      <a:r>
                        <a:rPr lang="en-US" sz="1800">
                          <a:effectLst/>
                        </a:rPr>
                        <a:t>MSY</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mean</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spcBef>
                          <a:spcPts val="600"/>
                        </a:spcBef>
                        <a:spcAft>
                          <a:spcPts val="600"/>
                        </a:spcAft>
                      </a:pPr>
                      <a:r>
                        <a:rPr lang="en-US" sz="1800">
                          <a:effectLst/>
                        </a:rPr>
                        <a:t>Mean length &gt; L</a:t>
                      </a:r>
                      <a:r>
                        <a:rPr lang="en-US" sz="1800" baseline="-25000">
                          <a:effectLst/>
                        </a:rPr>
                        <a:t>c</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a:effectLst/>
                        </a:rPr>
                        <a:t>L</a:t>
                      </a:r>
                      <a:r>
                        <a:rPr lang="en-US" sz="1800" baseline="-25000">
                          <a:effectLst/>
                        </a:rPr>
                        <a:t>F=M</a:t>
                      </a:r>
                      <a:r>
                        <a:rPr lang="en-US" sz="1800">
                          <a:effectLst/>
                        </a:rPr>
                        <a:t> = 0.75 L</a:t>
                      </a:r>
                      <a:r>
                        <a:rPr lang="en-US" sz="1800" baseline="-25000">
                          <a:effectLst/>
                        </a:rPr>
                        <a:t>c</a:t>
                      </a:r>
                      <a:r>
                        <a:rPr lang="en-US" sz="1800">
                          <a:effectLst/>
                        </a:rPr>
                        <a:t> + 0.25 L</a:t>
                      </a:r>
                      <a:r>
                        <a:rPr lang="en-US" sz="1800" baseline="-25000">
                          <a:effectLst/>
                        </a:rPr>
                        <a:t>inf</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tc>
                  <a:txBody>
                    <a:bodyPr/>
                    <a:lstStyle/>
                    <a:p>
                      <a:pPr marL="0" marR="0" algn="ctr">
                        <a:spcBef>
                          <a:spcPts val="600"/>
                        </a:spcBef>
                        <a:spcAft>
                          <a:spcPts val="600"/>
                        </a:spcAft>
                      </a:pPr>
                      <a:r>
                        <a:rPr lang="en-US" sz="1800" dirty="0">
                          <a:effectLst/>
                        </a:rPr>
                        <a:t>≥1</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5929" marR="65929" marT="0" marB="0"/>
                </a:tc>
                <a:extLst>
                  <a:ext uri="{0D108BD9-81ED-4DB2-BD59-A6C34878D82A}">
                    <a16:rowId xmlns:a16="http://schemas.microsoft.com/office/drawing/2014/main" val="35616528"/>
                  </a:ext>
                </a:extLst>
              </a:tr>
            </a:tbl>
          </a:graphicData>
        </a:graphic>
      </p:graphicFrame>
    </p:spTree>
    <p:extLst>
      <p:ext uri="{BB962C8B-B14F-4D97-AF65-F5344CB8AC3E}">
        <p14:creationId xmlns:p14="http://schemas.microsoft.com/office/powerpoint/2010/main" val="78331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65A4-F352-488B-AF0F-CF029FACF76F}"/>
              </a:ext>
            </a:extLst>
          </p:cNvPr>
          <p:cNvSpPr>
            <a:spLocks noGrp="1"/>
          </p:cNvSpPr>
          <p:nvPr>
            <p:ph type="title"/>
          </p:nvPr>
        </p:nvSpPr>
        <p:spPr/>
        <p:txBody>
          <a:bodyPr/>
          <a:lstStyle/>
          <a:p>
            <a:r>
              <a:rPr lang="en-US" dirty="0"/>
              <a:t>Length-based approaches</a:t>
            </a:r>
          </a:p>
        </p:txBody>
      </p:sp>
      <p:sp>
        <p:nvSpPr>
          <p:cNvPr id="3" name="Content Placeholder 2">
            <a:extLst>
              <a:ext uri="{FF2B5EF4-FFF2-40B4-BE49-F238E27FC236}">
                <a16:creationId xmlns:a16="http://schemas.microsoft.com/office/drawing/2014/main" id="{8F69F2C5-21D5-48A1-9F51-EBCAC43BDE61}"/>
              </a:ext>
            </a:extLst>
          </p:cNvPr>
          <p:cNvSpPr>
            <a:spLocks noGrp="1"/>
          </p:cNvSpPr>
          <p:nvPr>
            <p:ph idx="1"/>
          </p:nvPr>
        </p:nvSpPr>
        <p:spPr>
          <a:xfrm>
            <a:off x="838199" y="1759204"/>
            <a:ext cx="10515600" cy="4351338"/>
          </a:xfrm>
        </p:spPr>
        <p:txBody>
          <a:bodyPr/>
          <a:lstStyle/>
          <a:p>
            <a:r>
              <a:rPr lang="en-US" dirty="0"/>
              <a:t>ICES length-based indicators</a:t>
            </a:r>
          </a:p>
          <a:p>
            <a:endParaRPr lang="en-US" dirty="0"/>
          </a:p>
        </p:txBody>
      </p:sp>
      <p:sp>
        <p:nvSpPr>
          <p:cNvPr id="4" name="Slide Number Placeholder 3">
            <a:extLst>
              <a:ext uri="{FF2B5EF4-FFF2-40B4-BE49-F238E27FC236}">
                <a16:creationId xmlns:a16="http://schemas.microsoft.com/office/drawing/2014/main" id="{7104C2DE-E9DE-4ADC-AB3C-C62966FD43A2}"/>
              </a:ext>
            </a:extLst>
          </p:cNvPr>
          <p:cNvSpPr>
            <a:spLocks noGrp="1"/>
          </p:cNvSpPr>
          <p:nvPr>
            <p:ph type="sldNum" sz="quarter" idx="12"/>
          </p:nvPr>
        </p:nvSpPr>
        <p:spPr/>
        <p:txBody>
          <a:bodyPr/>
          <a:lstStyle/>
          <a:p>
            <a:fld id="{EEDFA2F9-C25F-4A63-B46B-7B5C200A39D1}" type="slidenum">
              <a:rPr lang="en-CA" smtClean="0"/>
              <a:pPr/>
              <a:t>42</a:t>
            </a:fld>
            <a:endParaRPr lang="en-CA"/>
          </a:p>
        </p:txBody>
      </p:sp>
      <p:sp>
        <p:nvSpPr>
          <p:cNvPr id="5" name="TextBox 4">
            <a:extLst>
              <a:ext uri="{FF2B5EF4-FFF2-40B4-BE49-F238E27FC236}">
                <a16:creationId xmlns:a16="http://schemas.microsoft.com/office/drawing/2014/main" id="{45934A01-7983-4E5C-A9AD-7E0D1BB5C070}"/>
              </a:ext>
            </a:extLst>
          </p:cNvPr>
          <p:cNvSpPr txBox="1"/>
          <p:nvPr/>
        </p:nvSpPr>
        <p:spPr>
          <a:xfrm>
            <a:off x="188802" y="6066591"/>
            <a:ext cx="11164998" cy="584775"/>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Figure 1: Froese et al. 2018. A new approach for estimating stock status from length frequency data. ICES Journal of Marine Science.  75: 2004–2015</a:t>
            </a:r>
          </a:p>
        </p:txBody>
      </p:sp>
      <p:pic>
        <p:nvPicPr>
          <p:cNvPr id="25602" name="Picture 2">
            <a:extLst>
              <a:ext uri="{FF2B5EF4-FFF2-40B4-BE49-F238E27FC236}">
                <a16:creationId xmlns:a16="http://schemas.microsoft.com/office/drawing/2014/main" id="{0458AD7E-1EEA-4186-9E43-CBF6EFC07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095" y="2276961"/>
            <a:ext cx="62579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405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65A4-F352-488B-AF0F-CF029FACF76F}"/>
              </a:ext>
            </a:extLst>
          </p:cNvPr>
          <p:cNvSpPr>
            <a:spLocks noGrp="1"/>
          </p:cNvSpPr>
          <p:nvPr>
            <p:ph type="title"/>
          </p:nvPr>
        </p:nvSpPr>
        <p:spPr/>
        <p:txBody>
          <a:bodyPr/>
          <a:lstStyle/>
          <a:p>
            <a:r>
              <a:rPr lang="en-US" dirty="0"/>
              <a:t>Length-based approaches</a:t>
            </a:r>
          </a:p>
        </p:txBody>
      </p:sp>
      <p:sp>
        <p:nvSpPr>
          <p:cNvPr id="3" name="Content Placeholder 2">
            <a:extLst>
              <a:ext uri="{FF2B5EF4-FFF2-40B4-BE49-F238E27FC236}">
                <a16:creationId xmlns:a16="http://schemas.microsoft.com/office/drawing/2014/main" id="{8F69F2C5-21D5-48A1-9F51-EBCAC43BDE61}"/>
              </a:ext>
            </a:extLst>
          </p:cNvPr>
          <p:cNvSpPr>
            <a:spLocks noGrp="1"/>
          </p:cNvSpPr>
          <p:nvPr>
            <p:ph idx="1"/>
          </p:nvPr>
        </p:nvSpPr>
        <p:spPr>
          <a:xfrm>
            <a:off x="838199" y="1759204"/>
            <a:ext cx="10515600" cy="4351338"/>
          </a:xfrm>
        </p:spPr>
        <p:txBody>
          <a:bodyPr/>
          <a:lstStyle/>
          <a:p>
            <a:r>
              <a:rPr lang="en-US" dirty="0"/>
              <a:t>Various other approaches:</a:t>
            </a:r>
          </a:p>
          <a:p>
            <a:pPr lvl="1"/>
            <a:r>
              <a:rPr lang="en-US" dirty="0"/>
              <a:t>Length-based spawning potential ratio (LBSPR; </a:t>
            </a:r>
            <a:r>
              <a:rPr lang="en-US" dirty="0" err="1"/>
              <a:t>Hordyk</a:t>
            </a:r>
            <a:r>
              <a:rPr lang="en-US" dirty="0"/>
              <a:t> et al. 2015a, 2015b)</a:t>
            </a:r>
          </a:p>
          <a:p>
            <a:pPr lvl="1"/>
            <a:r>
              <a:rPr lang="en-US" dirty="0"/>
              <a:t>Length-based integrated mixed effects method (LIME; Rudd and Thorson 2018)</a:t>
            </a:r>
          </a:p>
          <a:p>
            <a:pPr lvl="1"/>
            <a:r>
              <a:rPr lang="en-US" dirty="0"/>
              <a:t>Length-based Bayesian biomass estimation method (LBB; Froese et al. 2018) </a:t>
            </a:r>
          </a:p>
          <a:p>
            <a:r>
              <a:rPr lang="en-US" dirty="0"/>
              <a:t>Performance of these methods evaluated by Pons et al. (2020)</a:t>
            </a:r>
          </a:p>
        </p:txBody>
      </p:sp>
      <p:sp>
        <p:nvSpPr>
          <p:cNvPr id="4" name="Slide Number Placeholder 3">
            <a:extLst>
              <a:ext uri="{FF2B5EF4-FFF2-40B4-BE49-F238E27FC236}">
                <a16:creationId xmlns:a16="http://schemas.microsoft.com/office/drawing/2014/main" id="{7104C2DE-E9DE-4ADC-AB3C-C62966FD43A2}"/>
              </a:ext>
            </a:extLst>
          </p:cNvPr>
          <p:cNvSpPr>
            <a:spLocks noGrp="1"/>
          </p:cNvSpPr>
          <p:nvPr>
            <p:ph type="sldNum" sz="quarter" idx="12"/>
          </p:nvPr>
        </p:nvSpPr>
        <p:spPr/>
        <p:txBody>
          <a:bodyPr/>
          <a:lstStyle/>
          <a:p>
            <a:fld id="{EEDFA2F9-C25F-4A63-B46B-7B5C200A39D1}" type="slidenum">
              <a:rPr lang="en-CA" smtClean="0"/>
              <a:pPr/>
              <a:t>43</a:t>
            </a:fld>
            <a:endParaRPr lang="en-CA"/>
          </a:p>
        </p:txBody>
      </p:sp>
      <p:sp>
        <p:nvSpPr>
          <p:cNvPr id="5" name="TextBox 4">
            <a:extLst>
              <a:ext uri="{FF2B5EF4-FFF2-40B4-BE49-F238E27FC236}">
                <a16:creationId xmlns:a16="http://schemas.microsoft.com/office/drawing/2014/main" id="{45934A01-7983-4E5C-A9AD-7E0D1BB5C070}"/>
              </a:ext>
            </a:extLst>
          </p:cNvPr>
          <p:cNvSpPr txBox="1"/>
          <p:nvPr/>
        </p:nvSpPr>
        <p:spPr>
          <a:xfrm>
            <a:off x="188802" y="4368701"/>
            <a:ext cx="11164998" cy="2308324"/>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Froese et al. 2018. A new approach for estimating stock status from length frequency data. ICES J of Marine Science, 75: 2004-2015.</a:t>
            </a:r>
          </a:p>
          <a:p>
            <a:r>
              <a:rPr lang="en-US" sz="1600" dirty="0" err="1">
                <a:solidFill>
                  <a:schemeClr val="tx2"/>
                </a:solidFill>
              </a:rPr>
              <a:t>Hordyk</a:t>
            </a:r>
            <a:r>
              <a:rPr lang="en-US" sz="1600" dirty="0">
                <a:solidFill>
                  <a:schemeClr val="tx2"/>
                </a:solidFill>
              </a:rPr>
              <a:t>, A., Ono, K., Valencia, S., </a:t>
            </a:r>
            <a:r>
              <a:rPr lang="en-US" sz="1600" dirty="0" err="1">
                <a:solidFill>
                  <a:schemeClr val="tx2"/>
                </a:solidFill>
              </a:rPr>
              <a:t>Loneragan</a:t>
            </a:r>
            <a:r>
              <a:rPr lang="en-US" sz="1600" dirty="0">
                <a:solidFill>
                  <a:schemeClr val="tx2"/>
                </a:solidFill>
              </a:rPr>
              <a:t>, N., and Prince, J. 2015a. A novel length-based empirical estimation method of spawning potential ratio (SPR), and tests of its performance, for small-scale, data-poor fisheries. ICES J of Marine Science, 72: 217-231.</a:t>
            </a:r>
          </a:p>
          <a:p>
            <a:r>
              <a:rPr lang="en-US" sz="1600" dirty="0" err="1">
                <a:solidFill>
                  <a:schemeClr val="tx2"/>
                </a:solidFill>
              </a:rPr>
              <a:t>Hordyk</a:t>
            </a:r>
            <a:r>
              <a:rPr lang="en-US" sz="1600" dirty="0">
                <a:solidFill>
                  <a:schemeClr val="tx2"/>
                </a:solidFill>
              </a:rPr>
              <a:t>, A.R., </a:t>
            </a:r>
            <a:r>
              <a:rPr lang="en-US" sz="1600" dirty="0" err="1">
                <a:solidFill>
                  <a:schemeClr val="tx2"/>
                </a:solidFill>
              </a:rPr>
              <a:t>Loneragan</a:t>
            </a:r>
            <a:r>
              <a:rPr lang="en-US" sz="1600" dirty="0">
                <a:solidFill>
                  <a:schemeClr val="tx2"/>
                </a:solidFill>
              </a:rPr>
              <a:t>, N.R., and Prince, J.D. 2015b. An evaluation of an iterative harvest strategy for data-poor fisheries using the length-based spawning potential ratio assessment methodology. Fisheries Research, 171: 20-32.</a:t>
            </a:r>
          </a:p>
          <a:p>
            <a:r>
              <a:rPr lang="en-US" sz="1600" dirty="0">
                <a:solidFill>
                  <a:schemeClr val="tx2"/>
                </a:solidFill>
              </a:rPr>
              <a:t>Pons, M., Cope, J.M., and Kell, L.T. 2020. Comparing performance of catch-based and length-based stock assessment methods in data-limited fisheries. Canadian Journal of Fisheries and Aquatic Sciences, 77:1026-1037. </a:t>
            </a:r>
          </a:p>
          <a:p>
            <a:r>
              <a:rPr lang="en-US" sz="1600" dirty="0">
                <a:solidFill>
                  <a:schemeClr val="tx2"/>
                </a:solidFill>
              </a:rPr>
              <a:t>Rudd, M.B., and Thorson, J.T. 2018. Accounting for variable recruitment and fishing mortality in length-based stock assessments for data-limited fisheries. Canadian Journal of Fisheries and Aquatic Sciences, 75: 1019-1035</a:t>
            </a:r>
          </a:p>
        </p:txBody>
      </p:sp>
    </p:spTree>
    <p:extLst>
      <p:ext uri="{BB962C8B-B14F-4D97-AF65-F5344CB8AC3E}">
        <p14:creationId xmlns:p14="http://schemas.microsoft.com/office/powerpoint/2010/main" val="426582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E0B5-8333-410E-8C0E-B0FA3E52E0A3}"/>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76AEB3CC-1441-4209-BDDB-4E5B36DFF562}"/>
              </a:ext>
            </a:extLst>
          </p:cNvPr>
          <p:cNvSpPr>
            <a:spLocks noGrp="1"/>
          </p:cNvSpPr>
          <p:nvPr>
            <p:ph idx="1"/>
          </p:nvPr>
        </p:nvSpPr>
        <p:spPr/>
        <p:txBody>
          <a:bodyPr>
            <a:normAutofit fontScale="92500"/>
          </a:bodyPr>
          <a:lstStyle/>
          <a:p>
            <a:r>
              <a:rPr lang="en-US" dirty="0"/>
              <a:t>Assume Catch is proportional to 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(Carruthers et al. 2014; Free et al. 2020; Sharma et al., 2021; </a:t>
            </a:r>
            <a:r>
              <a:rPr lang="en-US" dirty="0" err="1"/>
              <a:t>Ovando</a:t>
            </a:r>
            <a:r>
              <a:rPr lang="en-US" dirty="0"/>
              <a:t>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(and not used to assess individual stocks)</a:t>
            </a:r>
          </a:p>
          <a:p>
            <a:endParaRPr lang="en-US" dirty="0"/>
          </a:p>
        </p:txBody>
      </p:sp>
      <p:sp>
        <p:nvSpPr>
          <p:cNvPr id="4" name="Slide Number Placeholder 3">
            <a:extLst>
              <a:ext uri="{FF2B5EF4-FFF2-40B4-BE49-F238E27FC236}">
                <a16:creationId xmlns:a16="http://schemas.microsoft.com/office/drawing/2014/main" id="{51738FF5-F325-4754-A364-388E6B29A42F}"/>
              </a:ext>
            </a:extLst>
          </p:cNvPr>
          <p:cNvSpPr>
            <a:spLocks noGrp="1"/>
          </p:cNvSpPr>
          <p:nvPr>
            <p:ph type="sldNum" sz="quarter" idx="12"/>
          </p:nvPr>
        </p:nvSpPr>
        <p:spPr/>
        <p:txBody>
          <a:bodyPr/>
          <a:lstStyle/>
          <a:p>
            <a:fld id="{EEDFA2F9-C25F-4A63-B46B-7B5C200A39D1}" type="slidenum">
              <a:rPr lang="en-CA" smtClean="0"/>
              <a:pPr/>
              <a:t>44</a:t>
            </a:fld>
            <a:endParaRPr lang="en-CA"/>
          </a:p>
        </p:txBody>
      </p:sp>
    </p:spTree>
    <p:extLst>
      <p:ext uri="{BB962C8B-B14F-4D97-AF65-F5344CB8AC3E}">
        <p14:creationId xmlns:p14="http://schemas.microsoft.com/office/powerpoint/2010/main" val="806576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056B-318F-4E40-BBB0-C7B60303AD34}"/>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295EC9DE-E399-47DE-9E2B-94CD6C7413D3}"/>
              </a:ext>
            </a:extLst>
          </p:cNvPr>
          <p:cNvSpPr>
            <a:spLocks noGrp="1"/>
          </p:cNvSpPr>
          <p:nvPr>
            <p:ph idx="1"/>
          </p:nvPr>
        </p:nvSpPr>
        <p:spPr/>
        <p:txBody>
          <a:bodyPr/>
          <a:lstStyle/>
          <a:p>
            <a:r>
              <a:rPr lang="en-US" dirty="0"/>
              <a:t>References:</a:t>
            </a:r>
          </a:p>
        </p:txBody>
      </p:sp>
      <p:sp>
        <p:nvSpPr>
          <p:cNvPr id="4" name="Slide Number Placeholder 3">
            <a:extLst>
              <a:ext uri="{FF2B5EF4-FFF2-40B4-BE49-F238E27FC236}">
                <a16:creationId xmlns:a16="http://schemas.microsoft.com/office/drawing/2014/main" id="{040456DB-5173-4F3B-BE15-A0672408CC29}"/>
              </a:ext>
            </a:extLst>
          </p:cNvPr>
          <p:cNvSpPr>
            <a:spLocks noGrp="1"/>
          </p:cNvSpPr>
          <p:nvPr>
            <p:ph type="sldNum" sz="quarter" idx="12"/>
          </p:nvPr>
        </p:nvSpPr>
        <p:spPr/>
        <p:txBody>
          <a:bodyPr/>
          <a:lstStyle/>
          <a:p>
            <a:fld id="{EEDFA2F9-C25F-4A63-B46B-7B5C200A39D1}" type="slidenum">
              <a:rPr lang="en-CA" smtClean="0"/>
              <a:pPr/>
              <a:t>45</a:t>
            </a:fld>
            <a:endParaRPr lang="en-CA"/>
          </a:p>
        </p:txBody>
      </p:sp>
      <p:sp>
        <p:nvSpPr>
          <p:cNvPr id="5" name="TextBox 4">
            <a:extLst>
              <a:ext uri="{FF2B5EF4-FFF2-40B4-BE49-F238E27FC236}">
                <a16:creationId xmlns:a16="http://schemas.microsoft.com/office/drawing/2014/main" id="{36FDA418-2202-41FD-B137-0B30359E6B36}"/>
              </a:ext>
            </a:extLst>
          </p:cNvPr>
          <p:cNvSpPr txBox="1"/>
          <p:nvPr/>
        </p:nvSpPr>
        <p:spPr>
          <a:xfrm>
            <a:off x="658813" y="2462589"/>
            <a:ext cx="11164998" cy="4031873"/>
          </a:xfrm>
          <a:prstGeom prst="rect">
            <a:avLst/>
          </a:prstGeom>
          <a:solidFill>
            <a:schemeClr val="accent1">
              <a:alpha val="25000"/>
            </a:schemeClr>
          </a:solidFill>
          <a:ln>
            <a:solidFill>
              <a:schemeClr val="accent1">
                <a:lumMod val="50000"/>
              </a:schemeClr>
            </a:solidFill>
          </a:ln>
        </p:spPr>
        <p:txBody>
          <a:bodyPr wrap="square" rtlCol="0">
            <a:spAutoFit/>
          </a:bodyPr>
          <a:lstStyle/>
          <a:p>
            <a:pPr marL="360363" indent="-360363"/>
            <a:r>
              <a:rPr lang="en-US" sz="1600" dirty="0">
                <a:solidFill>
                  <a:schemeClr val="tx2"/>
                </a:solidFill>
              </a:rPr>
              <a:t>Carruthers, T.R., Punt, A.E., Walters, C.J., </a:t>
            </a:r>
            <a:r>
              <a:rPr lang="en-US" sz="1600" dirty="0" err="1">
                <a:solidFill>
                  <a:schemeClr val="tx2"/>
                </a:solidFill>
              </a:rPr>
              <a:t>MacCall</a:t>
            </a:r>
            <a:r>
              <a:rPr lang="en-US" sz="1600" dirty="0">
                <a:solidFill>
                  <a:schemeClr val="tx2"/>
                </a:solidFill>
              </a:rPr>
              <a:t>, A., McAllister, M.K., Dick, E.J., and Cope, J. 2014. Evaluating methods for setting catch limits in data-limited fisheries. Fisheries Research, 153: 48-68.</a:t>
            </a:r>
          </a:p>
          <a:p>
            <a:pPr marL="360363" indent="-360363"/>
            <a:r>
              <a:rPr lang="en-US" sz="1600" dirty="0">
                <a:solidFill>
                  <a:schemeClr val="tx2"/>
                </a:solidFill>
              </a:rPr>
              <a:t>Costello, C., </a:t>
            </a:r>
            <a:r>
              <a:rPr lang="en-US" sz="1600" dirty="0" err="1">
                <a:solidFill>
                  <a:schemeClr val="tx2"/>
                </a:solidFill>
              </a:rPr>
              <a:t>Ovando</a:t>
            </a:r>
            <a:r>
              <a:rPr lang="en-US" sz="1600" dirty="0">
                <a:solidFill>
                  <a:schemeClr val="tx2"/>
                </a:solidFill>
              </a:rPr>
              <a:t>, D., </a:t>
            </a:r>
            <a:r>
              <a:rPr lang="en-US" sz="1600" dirty="0" err="1">
                <a:solidFill>
                  <a:schemeClr val="tx2"/>
                </a:solidFill>
              </a:rPr>
              <a:t>Hilborn</a:t>
            </a:r>
            <a:r>
              <a:rPr lang="en-US" sz="1600" dirty="0">
                <a:solidFill>
                  <a:schemeClr val="tx2"/>
                </a:solidFill>
              </a:rPr>
              <a:t>, R., Gaines, S.D., Deschenes, O., and Lester, S.E., 2012. Status and solutions for the world’s unassessed fisheries. Science, 338: 517-520.</a:t>
            </a:r>
          </a:p>
          <a:p>
            <a:pPr marL="360363" indent="-360363"/>
            <a:r>
              <a:rPr lang="en-US" sz="1600" dirty="0">
                <a:solidFill>
                  <a:schemeClr val="tx2"/>
                </a:solidFill>
              </a:rPr>
              <a:t>Free, C.M., Jensen, O.P., Anderson, S.C., Gutierrez, N.L., </a:t>
            </a:r>
            <a:r>
              <a:rPr lang="en-US" sz="1600" dirty="0" err="1">
                <a:solidFill>
                  <a:schemeClr val="tx2"/>
                </a:solidFill>
              </a:rPr>
              <a:t>Kleisner</a:t>
            </a:r>
            <a:r>
              <a:rPr lang="en-US" sz="1600" dirty="0">
                <a:solidFill>
                  <a:schemeClr val="tx2"/>
                </a:solidFill>
              </a:rPr>
              <a:t>, K.M., Longo, C., Minto, C., </a:t>
            </a:r>
            <a:r>
              <a:rPr lang="en-US" sz="1600" dirty="0" err="1">
                <a:solidFill>
                  <a:schemeClr val="tx2"/>
                </a:solidFill>
              </a:rPr>
              <a:t>Osio</a:t>
            </a:r>
            <a:r>
              <a:rPr lang="en-US" sz="1600" dirty="0">
                <a:solidFill>
                  <a:schemeClr val="tx2"/>
                </a:solidFill>
              </a:rPr>
              <a:t>, G.C., and Walsh, J.C., 2020. Blood from a stone: Performance of catch-only methods in estimating stock biomass status. Fisheries Research, 223: 105452. </a:t>
            </a:r>
          </a:p>
          <a:p>
            <a:pPr marL="360363" indent="-360363"/>
            <a:r>
              <a:rPr lang="en-US" sz="1600" dirty="0" err="1">
                <a:solidFill>
                  <a:schemeClr val="tx2"/>
                </a:solidFill>
              </a:rPr>
              <a:t>Kleisner</a:t>
            </a:r>
            <a:r>
              <a:rPr lang="en-US" sz="1600" dirty="0">
                <a:solidFill>
                  <a:schemeClr val="tx2"/>
                </a:solidFill>
              </a:rPr>
              <a:t>, K., Zeller, D., Froese, R., and Pauly, D. 2013. Using global catch data for inference on the world’s marine fisheries. Fish and Fisheries, 14: 293-311. </a:t>
            </a:r>
          </a:p>
          <a:p>
            <a:pPr marL="360363" indent="-360363"/>
            <a:r>
              <a:rPr lang="en-US" sz="1600" dirty="0" err="1">
                <a:solidFill>
                  <a:schemeClr val="tx2"/>
                </a:solidFill>
              </a:rPr>
              <a:t>Ovando</a:t>
            </a:r>
            <a:r>
              <a:rPr lang="en-US" sz="1600" dirty="0">
                <a:solidFill>
                  <a:schemeClr val="tx2"/>
                </a:solidFill>
              </a:rPr>
              <a:t>, D., Free, C.M., Jensen, O.P., and </a:t>
            </a:r>
            <a:r>
              <a:rPr lang="en-US" sz="1600" dirty="0" err="1">
                <a:solidFill>
                  <a:schemeClr val="tx2"/>
                </a:solidFill>
              </a:rPr>
              <a:t>Hilborn</a:t>
            </a:r>
            <a:r>
              <a:rPr lang="en-US" sz="1600" dirty="0">
                <a:solidFill>
                  <a:schemeClr val="tx2"/>
                </a:solidFill>
              </a:rPr>
              <a:t>, R. 2022. A history and evaluation of catch-only stock assessment models. Fish and Fisheries, 23: 616-630.</a:t>
            </a:r>
          </a:p>
          <a:p>
            <a:pPr marL="360363" indent="-360363"/>
            <a:r>
              <a:rPr lang="en-US" sz="1600" dirty="0" err="1">
                <a:solidFill>
                  <a:schemeClr val="tx2"/>
                </a:solidFill>
              </a:rPr>
              <a:t>Palomares</a:t>
            </a:r>
            <a:r>
              <a:rPr lang="en-US" sz="1600" dirty="0">
                <a:solidFill>
                  <a:schemeClr val="tx2"/>
                </a:solidFill>
              </a:rPr>
              <a:t>, M.L.D., Froese, R., Derrick, B., </a:t>
            </a:r>
            <a:r>
              <a:rPr lang="en-US" sz="1600" dirty="0" err="1">
                <a:solidFill>
                  <a:schemeClr val="tx2"/>
                </a:solidFill>
              </a:rPr>
              <a:t>Meeuwig</a:t>
            </a:r>
            <a:r>
              <a:rPr lang="en-US" sz="1600" dirty="0">
                <a:solidFill>
                  <a:schemeClr val="tx2"/>
                </a:solidFill>
              </a:rPr>
              <a:t>, J.J., </a:t>
            </a:r>
            <a:r>
              <a:rPr lang="en-US" sz="1600" dirty="0" err="1">
                <a:solidFill>
                  <a:schemeClr val="tx2"/>
                </a:solidFill>
              </a:rPr>
              <a:t>Nöel</a:t>
            </a:r>
            <a:r>
              <a:rPr lang="en-US" sz="1600" dirty="0">
                <a:solidFill>
                  <a:schemeClr val="tx2"/>
                </a:solidFill>
              </a:rPr>
              <a:t>, S.-L., </a:t>
            </a:r>
            <a:r>
              <a:rPr lang="en-US" sz="1600" dirty="0" err="1">
                <a:solidFill>
                  <a:schemeClr val="tx2"/>
                </a:solidFill>
              </a:rPr>
              <a:t>Tsui</a:t>
            </a:r>
            <a:r>
              <a:rPr lang="en-US" sz="1600" dirty="0">
                <a:solidFill>
                  <a:schemeClr val="tx2"/>
                </a:solidFill>
              </a:rPr>
              <a:t>, G., </a:t>
            </a:r>
            <a:r>
              <a:rPr lang="en-US" sz="1600" dirty="0" err="1">
                <a:solidFill>
                  <a:schemeClr val="tx2"/>
                </a:solidFill>
              </a:rPr>
              <a:t>Woroniak</a:t>
            </a:r>
            <a:r>
              <a:rPr lang="en-US" sz="1600" dirty="0">
                <a:solidFill>
                  <a:schemeClr val="tx2"/>
                </a:solidFill>
              </a:rPr>
              <a:t>, J., Zeller, D., and Pauly, D. 2020. Fishery biomass trends of exploited fish populations in marine ecoregions, climatic zones and ocean basins. Estuarine, Coastal and Shelf Science, 243: 106896.</a:t>
            </a:r>
          </a:p>
          <a:p>
            <a:pPr marL="360363" indent="-360363"/>
            <a:r>
              <a:rPr lang="en-US" sz="1600" dirty="0">
                <a:solidFill>
                  <a:schemeClr val="tx2"/>
                </a:solidFill>
              </a:rPr>
              <a:t>Sharma, R., Winker, H., </a:t>
            </a:r>
            <a:r>
              <a:rPr lang="en-US" sz="1600" dirty="0" err="1">
                <a:solidFill>
                  <a:schemeClr val="tx2"/>
                </a:solidFill>
              </a:rPr>
              <a:t>Levontin</a:t>
            </a:r>
            <a:r>
              <a:rPr lang="en-US" sz="1600" dirty="0">
                <a:solidFill>
                  <a:schemeClr val="tx2"/>
                </a:solidFill>
              </a:rPr>
              <a:t>, P., Kell, L., </a:t>
            </a:r>
            <a:r>
              <a:rPr lang="en-US" sz="1600" dirty="0" err="1">
                <a:solidFill>
                  <a:schemeClr val="tx2"/>
                </a:solidFill>
              </a:rPr>
              <a:t>Ovando</a:t>
            </a:r>
            <a:r>
              <a:rPr lang="en-US" sz="1600" dirty="0">
                <a:solidFill>
                  <a:schemeClr val="tx2"/>
                </a:solidFill>
              </a:rPr>
              <a:t>, D., </a:t>
            </a:r>
            <a:r>
              <a:rPr lang="en-US" sz="1600" dirty="0" err="1">
                <a:solidFill>
                  <a:schemeClr val="tx2"/>
                </a:solidFill>
              </a:rPr>
              <a:t>Palomares</a:t>
            </a:r>
            <a:r>
              <a:rPr lang="en-US" sz="1600" dirty="0">
                <a:solidFill>
                  <a:schemeClr val="tx2"/>
                </a:solidFill>
              </a:rPr>
              <a:t>, M.L.D., Pinto, C., Ye, Y. 2021. Assessing the potential of catch-only models to inform on the state of global fisheries and the UN’s SDGs. Sustainability, 13: 6101.</a:t>
            </a:r>
          </a:p>
          <a:p>
            <a:endParaRPr lang="en-US" sz="1600" dirty="0">
              <a:solidFill>
                <a:schemeClr val="tx2"/>
              </a:solidFill>
            </a:endParaRPr>
          </a:p>
        </p:txBody>
      </p:sp>
    </p:spTree>
    <p:extLst>
      <p:ext uri="{BB962C8B-B14F-4D97-AF65-F5344CB8AC3E}">
        <p14:creationId xmlns:p14="http://schemas.microsoft.com/office/powerpoint/2010/main" val="3934664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056B-318F-4E40-BBB0-C7B60303AD34}"/>
              </a:ext>
            </a:extLst>
          </p:cNvPr>
          <p:cNvSpPr>
            <a:spLocks noGrp="1"/>
          </p:cNvSpPr>
          <p:nvPr>
            <p:ph type="title"/>
          </p:nvPr>
        </p:nvSpPr>
        <p:spPr/>
        <p:txBody>
          <a:bodyPr/>
          <a:lstStyle/>
          <a:p>
            <a:r>
              <a:rPr lang="en-US" dirty="0"/>
              <a:t>Closed-loop Simulation </a:t>
            </a:r>
          </a:p>
        </p:txBody>
      </p:sp>
      <p:sp>
        <p:nvSpPr>
          <p:cNvPr id="3" name="Content Placeholder 2">
            <a:extLst>
              <a:ext uri="{FF2B5EF4-FFF2-40B4-BE49-F238E27FC236}">
                <a16:creationId xmlns:a16="http://schemas.microsoft.com/office/drawing/2014/main" id="{295EC9DE-E399-47DE-9E2B-94CD6C7413D3}"/>
              </a:ext>
            </a:extLst>
          </p:cNvPr>
          <p:cNvSpPr>
            <a:spLocks noGrp="1"/>
          </p:cNvSpPr>
          <p:nvPr>
            <p:ph idx="1"/>
          </p:nvPr>
        </p:nvSpPr>
        <p:spPr/>
        <p:txBody>
          <a:bodyPr>
            <a:normAutofit/>
          </a:bodyPr>
          <a:lstStyle/>
          <a:p>
            <a:r>
              <a:rPr lang="en-US" sz="2400" dirty="0"/>
              <a:t>There are dozens of data-limited management procedures that could be used to provide fisheries advice</a:t>
            </a:r>
          </a:p>
          <a:p>
            <a:r>
              <a:rPr lang="en-US" sz="2400" dirty="0"/>
              <a:t>Many jurisdictions use a “tiered approach” to determine which approach to use depending on available data and species life history, e.g., ICES, Australia, Alaska (reviewed in DFO 2016)</a:t>
            </a:r>
          </a:p>
          <a:p>
            <a:r>
              <a:rPr lang="en-US" sz="2400" dirty="0"/>
              <a:t>Closed-loop simulation enables testing of data-limited management procedures, including choice of reference points (e.g., Carruthers and </a:t>
            </a:r>
            <a:r>
              <a:rPr lang="en-US" sz="2400" dirty="0" err="1"/>
              <a:t>Hordyk</a:t>
            </a:r>
            <a:r>
              <a:rPr lang="en-US" sz="2400" dirty="0"/>
              <a:t> 2018) </a:t>
            </a:r>
          </a:p>
          <a:p>
            <a:r>
              <a:rPr lang="en-US" sz="2400" dirty="0"/>
              <a:t>More details on closed-loop simulation in Section 5</a:t>
            </a:r>
          </a:p>
        </p:txBody>
      </p:sp>
      <p:sp>
        <p:nvSpPr>
          <p:cNvPr id="4" name="Slide Number Placeholder 3">
            <a:extLst>
              <a:ext uri="{FF2B5EF4-FFF2-40B4-BE49-F238E27FC236}">
                <a16:creationId xmlns:a16="http://schemas.microsoft.com/office/drawing/2014/main" id="{040456DB-5173-4F3B-BE15-A0672408CC29}"/>
              </a:ext>
            </a:extLst>
          </p:cNvPr>
          <p:cNvSpPr>
            <a:spLocks noGrp="1"/>
          </p:cNvSpPr>
          <p:nvPr>
            <p:ph type="sldNum" sz="quarter" idx="12"/>
          </p:nvPr>
        </p:nvSpPr>
        <p:spPr/>
        <p:txBody>
          <a:bodyPr/>
          <a:lstStyle/>
          <a:p>
            <a:fld id="{EEDFA2F9-C25F-4A63-B46B-7B5C200A39D1}" type="slidenum">
              <a:rPr lang="en-CA" smtClean="0"/>
              <a:pPr/>
              <a:t>46</a:t>
            </a:fld>
            <a:endParaRPr lang="en-CA"/>
          </a:p>
        </p:txBody>
      </p:sp>
      <p:sp>
        <p:nvSpPr>
          <p:cNvPr id="6" name="Rectangle 5">
            <a:extLst>
              <a:ext uri="{FF2B5EF4-FFF2-40B4-BE49-F238E27FC236}">
                <a16:creationId xmlns:a16="http://schemas.microsoft.com/office/drawing/2014/main" id="{8E9174A0-5862-4A15-BB29-2894EF71ADD1}"/>
              </a:ext>
            </a:extLst>
          </p:cNvPr>
          <p:cNvSpPr/>
          <p:nvPr/>
        </p:nvSpPr>
        <p:spPr>
          <a:xfrm>
            <a:off x="173362" y="5353586"/>
            <a:ext cx="11180438" cy="1323439"/>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DFO. 2016. Proceedings of the Pacific regional peer review on A Review of International Best Practices to Assigning Species to Tiers for the Purposes of Stock Assessment Based on Data Availability and Richness; May 30-31, 2016. DFO Can. Sci. </a:t>
            </a:r>
            <a:r>
              <a:rPr lang="en-US" sz="1600" dirty="0" err="1">
                <a:solidFill>
                  <a:schemeClr val="tx2"/>
                </a:solidFill>
              </a:rPr>
              <a:t>Advis</a:t>
            </a:r>
            <a:r>
              <a:rPr lang="en-US" sz="1600" dirty="0">
                <a:solidFill>
                  <a:schemeClr val="tx2"/>
                </a:solidFill>
              </a:rPr>
              <a:t>. Sec. Proceed. Ser. 2016/051.</a:t>
            </a:r>
          </a:p>
          <a:p>
            <a:r>
              <a:rPr lang="en-US" sz="1600" dirty="0">
                <a:solidFill>
                  <a:schemeClr val="tx2"/>
                </a:solidFill>
              </a:rPr>
              <a:t>Carruthers, T. R., &amp; Hordyk, A. R. (2018). The Data‐Limited Methods Toolkit (</a:t>
            </a:r>
            <a:r>
              <a:rPr lang="en-US" sz="1600" dirty="0" err="1">
                <a:solidFill>
                  <a:schemeClr val="tx2"/>
                </a:solidFill>
              </a:rPr>
              <a:t>DLMtool</a:t>
            </a:r>
            <a:r>
              <a:rPr lang="en-US" sz="1600" dirty="0">
                <a:solidFill>
                  <a:schemeClr val="tx2"/>
                </a:solidFill>
              </a:rPr>
              <a:t>): An R package for informing management of data‐limited populations. Methods in Ecology and Evolution. https://doi.org/doi.org/10.1111/2041-210X.13081 </a:t>
            </a:r>
          </a:p>
        </p:txBody>
      </p:sp>
    </p:spTree>
    <p:extLst>
      <p:ext uri="{BB962C8B-B14F-4D97-AF65-F5344CB8AC3E}">
        <p14:creationId xmlns:p14="http://schemas.microsoft.com/office/powerpoint/2010/main" val="435867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056B-318F-4E40-BBB0-C7B60303AD34}"/>
              </a:ext>
            </a:extLst>
          </p:cNvPr>
          <p:cNvSpPr>
            <a:spLocks noGrp="1"/>
          </p:cNvSpPr>
          <p:nvPr>
            <p:ph type="title"/>
          </p:nvPr>
        </p:nvSpPr>
        <p:spPr/>
        <p:txBody>
          <a:bodyPr/>
          <a:lstStyle/>
          <a:p>
            <a:r>
              <a:rPr lang="en-US" dirty="0"/>
              <a:t>Closed-loop Simulation </a:t>
            </a:r>
          </a:p>
        </p:txBody>
      </p:sp>
      <p:sp>
        <p:nvSpPr>
          <p:cNvPr id="3" name="Content Placeholder 2">
            <a:extLst>
              <a:ext uri="{FF2B5EF4-FFF2-40B4-BE49-F238E27FC236}">
                <a16:creationId xmlns:a16="http://schemas.microsoft.com/office/drawing/2014/main" id="{295EC9DE-E399-47DE-9E2B-94CD6C7413D3}"/>
              </a:ext>
            </a:extLst>
          </p:cNvPr>
          <p:cNvSpPr>
            <a:spLocks noGrp="1"/>
          </p:cNvSpPr>
          <p:nvPr>
            <p:ph idx="1"/>
          </p:nvPr>
        </p:nvSpPr>
        <p:spPr>
          <a:xfrm>
            <a:off x="838200" y="1825625"/>
            <a:ext cx="6102495" cy="4351338"/>
          </a:xfrm>
        </p:spPr>
        <p:txBody>
          <a:bodyPr>
            <a:normAutofit/>
          </a:bodyPr>
          <a:lstStyle/>
          <a:p>
            <a:r>
              <a:rPr lang="en-US" sz="2400" dirty="0"/>
              <a:t>Closed-loop simulation can help provide sustainable catch advice consistent with the PA Policy, when stock status cannot be well estimated using traditional methods</a:t>
            </a:r>
          </a:p>
          <a:p>
            <a:r>
              <a:rPr lang="en-US" sz="2400" dirty="0"/>
              <a:t>The application of a data-limited CLS framework, implemented using </a:t>
            </a:r>
            <a:r>
              <a:rPr lang="en-US" sz="2400" dirty="0" err="1"/>
              <a:t>DLMtool</a:t>
            </a:r>
            <a:r>
              <a:rPr lang="en-US" sz="2400" dirty="0"/>
              <a:t> (now </a:t>
            </a:r>
            <a:r>
              <a:rPr lang="en-US" sz="2400" dirty="0" err="1"/>
              <a:t>openMSE</a:t>
            </a:r>
            <a:r>
              <a:rPr lang="en-US" sz="2400" dirty="0"/>
              <a:t>) to provide management advice has been demonstrated for groundfish in BC (Anderson et al. 2021). </a:t>
            </a:r>
          </a:p>
        </p:txBody>
      </p:sp>
      <p:sp>
        <p:nvSpPr>
          <p:cNvPr id="4" name="Slide Number Placeholder 3">
            <a:extLst>
              <a:ext uri="{FF2B5EF4-FFF2-40B4-BE49-F238E27FC236}">
                <a16:creationId xmlns:a16="http://schemas.microsoft.com/office/drawing/2014/main" id="{040456DB-5173-4F3B-BE15-A0672408CC29}"/>
              </a:ext>
            </a:extLst>
          </p:cNvPr>
          <p:cNvSpPr>
            <a:spLocks noGrp="1"/>
          </p:cNvSpPr>
          <p:nvPr>
            <p:ph type="sldNum" sz="quarter" idx="12"/>
          </p:nvPr>
        </p:nvSpPr>
        <p:spPr/>
        <p:txBody>
          <a:bodyPr/>
          <a:lstStyle/>
          <a:p>
            <a:fld id="{EEDFA2F9-C25F-4A63-B46B-7B5C200A39D1}" type="slidenum">
              <a:rPr lang="en-CA" smtClean="0"/>
              <a:pPr/>
              <a:t>47</a:t>
            </a:fld>
            <a:endParaRPr lang="en-CA" dirty="0"/>
          </a:p>
        </p:txBody>
      </p:sp>
      <p:sp>
        <p:nvSpPr>
          <p:cNvPr id="6" name="Rectangle 5">
            <a:extLst>
              <a:ext uri="{FF2B5EF4-FFF2-40B4-BE49-F238E27FC236}">
                <a16:creationId xmlns:a16="http://schemas.microsoft.com/office/drawing/2014/main" id="{8E9174A0-5862-4A15-BB29-2894EF71ADD1}"/>
              </a:ext>
            </a:extLst>
          </p:cNvPr>
          <p:cNvSpPr/>
          <p:nvPr/>
        </p:nvSpPr>
        <p:spPr>
          <a:xfrm>
            <a:off x="173362" y="5599807"/>
            <a:ext cx="11180438" cy="1077218"/>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Anderson, S.C., Forrest, R.E., Huynh, Q.C., and Keppel, E.A. 2021. A management procedure framework for groundﬁsh in British Columbia. DFO Can. Sci. </a:t>
            </a:r>
            <a:r>
              <a:rPr lang="en-US" sz="1600" dirty="0" err="1">
                <a:solidFill>
                  <a:schemeClr val="tx2"/>
                </a:solidFill>
              </a:rPr>
              <a:t>Advis</a:t>
            </a:r>
            <a:r>
              <a:rPr lang="en-US" sz="1600" dirty="0">
                <a:solidFill>
                  <a:schemeClr val="tx2"/>
                </a:solidFill>
              </a:rPr>
              <a:t>. Sec. Res. Doc. 2021/007.</a:t>
            </a:r>
          </a:p>
          <a:p>
            <a:r>
              <a:rPr lang="en-US" sz="1600" dirty="0">
                <a:solidFill>
                  <a:schemeClr val="tx2"/>
                </a:solidFill>
              </a:rPr>
              <a:t>DFO. 2021. A Management Procedure Framework for Groundfish In British Columbia. DFO Can. Sci. </a:t>
            </a:r>
            <a:r>
              <a:rPr lang="en-US" sz="1600" dirty="0" err="1">
                <a:solidFill>
                  <a:schemeClr val="tx2"/>
                </a:solidFill>
              </a:rPr>
              <a:t>Advis</a:t>
            </a:r>
            <a:r>
              <a:rPr lang="en-US" sz="1600" dirty="0">
                <a:solidFill>
                  <a:schemeClr val="tx2"/>
                </a:solidFill>
              </a:rPr>
              <a:t>. Sec. Sci. </a:t>
            </a:r>
            <a:r>
              <a:rPr lang="en-US" sz="1600" dirty="0" err="1">
                <a:solidFill>
                  <a:schemeClr val="tx2"/>
                </a:solidFill>
              </a:rPr>
              <a:t>Advis</a:t>
            </a:r>
            <a:r>
              <a:rPr lang="en-US" sz="1600" dirty="0">
                <a:solidFill>
                  <a:schemeClr val="tx2"/>
                </a:solidFill>
              </a:rPr>
              <a:t>. Rep. 2021/002.</a:t>
            </a:r>
          </a:p>
        </p:txBody>
      </p:sp>
      <p:pic>
        <p:nvPicPr>
          <p:cNvPr id="7" name="Picture 6">
            <a:extLst>
              <a:ext uri="{FF2B5EF4-FFF2-40B4-BE49-F238E27FC236}">
                <a16:creationId xmlns:a16="http://schemas.microsoft.com/office/drawing/2014/main" id="{B8844F5B-8F19-443B-9F65-548C5101188B}"/>
              </a:ext>
            </a:extLst>
          </p:cNvPr>
          <p:cNvPicPr>
            <a:picLocks noChangeAspect="1"/>
          </p:cNvPicPr>
          <p:nvPr/>
        </p:nvPicPr>
        <p:blipFill>
          <a:blip r:embed="rId2"/>
          <a:stretch>
            <a:fillRect/>
          </a:stretch>
        </p:blipFill>
        <p:spPr>
          <a:xfrm>
            <a:off x="6940695" y="378818"/>
            <a:ext cx="4906406" cy="3635950"/>
          </a:xfrm>
          <a:prstGeom prst="rect">
            <a:avLst/>
          </a:prstGeom>
        </p:spPr>
      </p:pic>
    </p:spTree>
    <p:extLst>
      <p:ext uri="{BB962C8B-B14F-4D97-AF65-F5344CB8AC3E}">
        <p14:creationId xmlns:p14="http://schemas.microsoft.com/office/powerpoint/2010/main" val="1887398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5. Closed-loop Simulation</a:t>
            </a:r>
          </a:p>
        </p:txBody>
      </p:sp>
      <p:sp>
        <p:nvSpPr>
          <p:cNvPr id="3" name="Slide Number Placeholder 2"/>
          <p:cNvSpPr>
            <a:spLocks noGrp="1"/>
          </p:cNvSpPr>
          <p:nvPr>
            <p:ph type="sldNum" sz="quarter" idx="12"/>
          </p:nvPr>
        </p:nvSpPr>
        <p:spPr/>
        <p:txBody>
          <a:bodyPr/>
          <a:lstStyle/>
          <a:p>
            <a:fld id="{EEDFA2F9-C25F-4A63-B46B-7B5C200A39D1}" type="slidenum">
              <a:rPr lang="en-CA" smtClean="0"/>
              <a:t>48</a:t>
            </a:fld>
            <a:endParaRPr lang="en-CA"/>
          </a:p>
        </p:txBody>
      </p:sp>
    </p:spTree>
    <p:extLst>
      <p:ext uri="{BB962C8B-B14F-4D97-AF65-F5344CB8AC3E}">
        <p14:creationId xmlns:p14="http://schemas.microsoft.com/office/powerpoint/2010/main" val="605083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sz="4400" dirty="0"/>
              <a:t>Closed-loop Simulation</a:t>
            </a:r>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284BFC-0B04-40A0-AAB7-73B109330E2F}"/>
              </a:ext>
            </a:extLst>
          </p:cNvPr>
          <p:cNvSpPr txBox="1"/>
          <p:nvPr/>
        </p:nvSpPr>
        <p:spPr>
          <a:xfrm>
            <a:off x="188802" y="6121367"/>
            <a:ext cx="11164998" cy="584775"/>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600" dirty="0">
                <a:solidFill>
                  <a:schemeClr val="tx2"/>
                </a:solidFill>
              </a:rPr>
              <a:t>Punt, A.E., Butterworth, D.S., de Moor, C.L., De Oliveira, J.A.A., and Haddon, M. 2016. Management strategy evaluation: Best practices. Fish and Fisheries, 17: 303-334.</a:t>
            </a:r>
          </a:p>
        </p:txBody>
      </p:sp>
      <p:sp>
        <p:nvSpPr>
          <p:cNvPr id="5" name="Slide Number Placeholder 3">
            <a:extLst>
              <a:ext uri="{FF2B5EF4-FFF2-40B4-BE49-F238E27FC236}">
                <a16:creationId xmlns:a16="http://schemas.microsoft.com/office/drawing/2014/main" id="{13C4AA9E-1C29-4F0C-86AB-F858BC53ADBA}"/>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49</a:t>
            </a:fld>
            <a:endParaRPr lang="en-CA" dirty="0"/>
          </a:p>
        </p:txBody>
      </p:sp>
    </p:spTree>
    <p:extLst>
      <p:ext uri="{BB962C8B-B14F-4D97-AF65-F5344CB8AC3E}">
        <p14:creationId xmlns:p14="http://schemas.microsoft.com/office/powerpoint/2010/main" val="28130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1DF7-897A-48C9-A573-B9E7A1EA7871}"/>
              </a:ext>
            </a:extLst>
          </p:cNvPr>
          <p:cNvSpPr>
            <a:spLocks noGrp="1"/>
          </p:cNvSpPr>
          <p:nvPr>
            <p:ph type="title"/>
          </p:nvPr>
        </p:nvSpPr>
        <p:spPr/>
        <p:txBody>
          <a:bodyPr/>
          <a:lstStyle/>
          <a:p>
            <a:r>
              <a:rPr lang="en-US" dirty="0"/>
              <a:t>Outline – Day 2</a:t>
            </a:r>
          </a:p>
        </p:txBody>
      </p:sp>
      <p:sp>
        <p:nvSpPr>
          <p:cNvPr id="3" name="Content Placeholder 2">
            <a:extLst>
              <a:ext uri="{FF2B5EF4-FFF2-40B4-BE49-F238E27FC236}">
                <a16:creationId xmlns:a16="http://schemas.microsoft.com/office/drawing/2014/main" id="{E6AEEC90-1F31-4A0D-8CA2-CC8E9AE1174E}"/>
              </a:ext>
            </a:extLst>
          </p:cNvPr>
          <p:cNvSpPr>
            <a:spLocks noGrp="1"/>
          </p:cNvSpPr>
          <p:nvPr>
            <p:ph idx="1"/>
          </p:nvPr>
        </p:nvSpPr>
        <p:spPr/>
        <p:txBody>
          <a:bodyPr/>
          <a:lstStyle/>
          <a:p>
            <a:pPr marL="514350" indent="-514350">
              <a:buFont typeface="+mj-lt"/>
              <a:buAutoNum type="arabicPeriod"/>
            </a:pPr>
            <a:r>
              <a:rPr lang="en-US" dirty="0"/>
              <a:t>Discussion of exercises</a:t>
            </a:r>
          </a:p>
          <a:p>
            <a:pPr marL="514350" indent="-514350">
              <a:buFont typeface="+mj-lt"/>
              <a:buAutoNum type="arabicPeriod"/>
            </a:pPr>
            <a:r>
              <a:rPr lang="en-US" dirty="0"/>
              <a:t>Non-equilibrium reference points</a:t>
            </a:r>
          </a:p>
          <a:p>
            <a:pPr marL="514350" indent="-514350">
              <a:buFont typeface="+mj-lt"/>
              <a:buAutoNum type="arabicPeriod"/>
            </a:pPr>
            <a:r>
              <a:rPr lang="en-US" dirty="0"/>
              <a:t>Brief introduction to time-varying reference points</a:t>
            </a:r>
          </a:p>
          <a:p>
            <a:pPr marL="457200" lvl="1" indent="0">
              <a:buNone/>
            </a:pPr>
            <a:r>
              <a:rPr lang="en-US" dirty="0">
                <a:solidFill>
                  <a:srgbClr val="7030A0"/>
                </a:solidFill>
              </a:rPr>
              <a:t>	Exercise 5</a:t>
            </a:r>
          </a:p>
          <a:p>
            <a:pPr marL="514350" indent="-514350">
              <a:buFont typeface="+mj-lt"/>
              <a:buAutoNum type="arabicPeriod"/>
            </a:pPr>
            <a:r>
              <a:rPr lang="en-US" dirty="0"/>
              <a:t>Approaches for data-limited stocks</a:t>
            </a:r>
          </a:p>
          <a:p>
            <a:pPr marL="514350" indent="-514350">
              <a:buFont typeface="+mj-lt"/>
              <a:buAutoNum type="arabicPeriod"/>
            </a:pPr>
            <a:r>
              <a:rPr lang="en-US" dirty="0"/>
              <a:t>Closed-loop simulation</a:t>
            </a:r>
          </a:p>
          <a:p>
            <a:pPr marL="514350" indent="-514350">
              <a:buFont typeface="+mj-lt"/>
              <a:buAutoNum type="arabicPeriod"/>
            </a:pPr>
            <a:r>
              <a:rPr lang="en-US" dirty="0"/>
              <a:t>Questions</a:t>
            </a:r>
          </a:p>
          <a:p>
            <a:endParaRPr lang="en-US" dirty="0"/>
          </a:p>
        </p:txBody>
      </p:sp>
      <p:sp>
        <p:nvSpPr>
          <p:cNvPr id="4" name="Slide Number Placeholder 3">
            <a:extLst>
              <a:ext uri="{FF2B5EF4-FFF2-40B4-BE49-F238E27FC236}">
                <a16:creationId xmlns:a16="http://schemas.microsoft.com/office/drawing/2014/main" id="{F28E9333-7090-486C-8A25-C12A9600ACFF}"/>
              </a:ext>
            </a:extLst>
          </p:cNvPr>
          <p:cNvSpPr>
            <a:spLocks noGrp="1"/>
          </p:cNvSpPr>
          <p:nvPr>
            <p:ph type="sldNum" sz="quarter" idx="12"/>
          </p:nvPr>
        </p:nvSpPr>
        <p:spPr/>
        <p:txBody>
          <a:bodyPr/>
          <a:lstStyle/>
          <a:p>
            <a:fld id="{EEDFA2F9-C25F-4A63-B46B-7B5C200A39D1}" type="slidenum">
              <a:rPr lang="en-CA" smtClean="0"/>
              <a:pPr/>
              <a:t>5</a:t>
            </a:fld>
            <a:endParaRPr lang="en-CA"/>
          </a:p>
        </p:txBody>
      </p:sp>
      <p:sp>
        <p:nvSpPr>
          <p:cNvPr id="5" name="Right Brace 4">
            <a:extLst>
              <a:ext uri="{FF2B5EF4-FFF2-40B4-BE49-F238E27FC236}">
                <a16:creationId xmlns:a16="http://schemas.microsoft.com/office/drawing/2014/main" id="{6E4ED30B-FBE2-4535-9322-1BCA4B949085}"/>
              </a:ext>
            </a:extLst>
          </p:cNvPr>
          <p:cNvSpPr/>
          <p:nvPr/>
        </p:nvSpPr>
        <p:spPr>
          <a:xfrm>
            <a:off x="8390093" y="2290438"/>
            <a:ext cx="894469" cy="23646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6" name="TextBox 5">
            <a:extLst>
              <a:ext uri="{FF2B5EF4-FFF2-40B4-BE49-F238E27FC236}">
                <a16:creationId xmlns:a16="http://schemas.microsoft.com/office/drawing/2014/main" id="{E10188E1-F366-41C2-B699-AEB0C804724D}"/>
              </a:ext>
            </a:extLst>
          </p:cNvPr>
          <p:cNvSpPr txBox="1"/>
          <p:nvPr/>
        </p:nvSpPr>
        <p:spPr>
          <a:xfrm>
            <a:off x="9545158" y="2872617"/>
            <a:ext cx="2497015" cy="1200329"/>
          </a:xfrm>
          <a:prstGeom prst="rect">
            <a:avLst/>
          </a:prstGeom>
          <a:solidFill>
            <a:schemeClr val="accent1"/>
          </a:solidFill>
        </p:spPr>
        <p:txBody>
          <a:bodyPr wrap="square" rtlCol="0">
            <a:spAutoFit/>
          </a:bodyPr>
          <a:lstStyle/>
          <a:p>
            <a:pPr algn="ctr" rtl="0">
              <a:spcBef>
                <a:spcPts val="0"/>
              </a:spcBef>
              <a:spcAft>
                <a:spcPts val="0"/>
              </a:spcAft>
            </a:pPr>
            <a:r>
              <a:rPr lang="en-US" sz="1800" b="0" i="0" u="none" strike="noStrike" dirty="0">
                <a:effectLst/>
                <a:latin typeface="Calibri" panose="020F0502020204030204" pitchFamily="34" charset="0"/>
              </a:rPr>
              <a:t>Objective here is to make you aware of these things and not to cover them in detail</a:t>
            </a:r>
            <a:endParaRPr lang="en-US" b="0" dirty="0">
              <a:effectLst/>
            </a:endParaRPr>
          </a:p>
        </p:txBody>
      </p:sp>
    </p:spTree>
    <p:extLst>
      <p:ext uri="{BB962C8B-B14F-4D97-AF65-F5344CB8AC3E}">
        <p14:creationId xmlns:p14="http://schemas.microsoft.com/office/powerpoint/2010/main" val="306499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081CDDDC-E3B0-4D5B-A24D-47199DF0019A}"/>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50</a:t>
            </a:fld>
            <a:endParaRPr lang="en-CA" dirty="0"/>
          </a:p>
        </p:txBody>
      </p:sp>
    </p:spTree>
    <p:extLst>
      <p:ext uri="{BB962C8B-B14F-4D97-AF65-F5344CB8AC3E}">
        <p14:creationId xmlns:p14="http://schemas.microsoft.com/office/powerpoint/2010/main" val="1282198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sp>
        <p:nvSpPr>
          <p:cNvPr id="17" name="Rectangle: Rounded Corners 29">
            <a:extLst>
              <a:ext uri="{FF2B5EF4-FFF2-40B4-BE49-F238E27FC236}">
                <a16:creationId xmlns:a16="http://schemas.microsoft.com/office/drawing/2014/main" id="{220D6DEA-A250-4B4D-9C77-9CD6DCD770B5}"/>
              </a:ext>
            </a:extLst>
          </p:cNvPr>
          <p:cNvSpPr/>
          <p:nvPr/>
        </p:nvSpPr>
        <p:spPr>
          <a:xfrm>
            <a:off x="5236507" y="5502229"/>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 Apply MP to Simulated Data</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39">
            <a:extLst>
              <a:ext uri="{FF2B5EF4-FFF2-40B4-BE49-F238E27FC236}">
                <a16:creationId xmlns:a16="http://schemas.microsoft.com/office/drawing/2014/main" id="{B1586C72-FBC2-4FC6-9E86-EA0F281FF741}"/>
              </a:ext>
            </a:extLst>
          </p:cNvPr>
          <p:cNvCxnSpPr>
            <a:cxnSpLocks/>
            <a:stCxn id="16" idx="2"/>
            <a:endCxn id="17" idx="3"/>
          </p:cNvCxnSpPr>
          <p:nvPr/>
        </p:nvCxnSpPr>
        <p:spPr>
          <a:xfrm rot="5400000">
            <a:off x="7134328" y="4821784"/>
            <a:ext cx="1041731" cy="103633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3">
            <a:extLst>
              <a:ext uri="{FF2B5EF4-FFF2-40B4-BE49-F238E27FC236}">
                <a16:creationId xmlns:a16="http://schemas.microsoft.com/office/drawing/2014/main" id="{025FEBEC-E46F-4BA8-9C25-353CBDE78BE2}"/>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51</a:t>
            </a:fld>
            <a:endParaRPr lang="en-CA" dirty="0"/>
          </a:p>
        </p:txBody>
      </p:sp>
    </p:spTree>
    <p:extLst>
      <p:ext uri="{BB962C8B-B14F-4D97-AF65-F5344CB8AC3E}">
        <p14:creationId xmlns:p14="http://schemas.microsoft.com/office/powerpoint/2010/main" val="264314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sp>
        <p:nvSpPr>
          <p:cNvPr id="17" name="Rectangle: Rounded Corners 29">
            <a:extLst>
              <a:ext uri="{FF2B5EF4-FFF2-40B4-BE49-F238E27FC236}">
                <a16:creationId xmlns:a16="http://schemas.microsoft.com/office/drawing/2014/main" id="{220D6DEA-A250-4B4D-9C77-9CD6DCD770B5}"/>
              </a:ext>
            </a:extLst>
          </p:cNvPr>
          <p:cNvSpPr/>
          <p:nvPr/>
        </p:nvSpPr>
        <p:spPr>
          <a:xfrm>
            <a:off x="5236507" y="5502229"/>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 Apply MP to Simulated Data</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39">
            <a:extLst>
              <a:ext uri="{FF2B5EF4-FFF2-40B4-BE49-F238E27FC236}">
                <a16:creationId xmlns:a16="http://schemas.microsoft.com/office/drawing/2014/main" id="{B1586C72-FBC2-4FC6-9E86-EA0F281FF741}"/>
              </a:ext>
            </a:extLst>
          </p:cNvPr>
          <p:cNvCxnSpPr>
            <a:cxnSpLocks/>
            <a:stCxn id="16" idx="2"/>
            <a:endCxn id="17" idx="3"/>
          </p:cNvCxnSpPr>
          <p:nvPr/>
        </p:nvCxnSpPr>
        <p:spPr>
          <a:xfrm rot="5400000">
            <a:off x="7134328" y="4821784"/>
            <a:ext cx="1041731" cy="103633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3">
            <a:extLst>
              <a:ext uri="{FF2B5EF4-FFF2-40B4-BE49-F238E27FC236}">
                <a16:creationId xmlns:a16="http://schemas.microsoft.com/office/drawing/2014/main" id="{025FEBEC-E46F-4BA8-9C25-353CBDE78BE2}"/>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52</a:t>
            </a:fld>
            <a:endParaRPr lang="en-CA" dirty="0"/>
          </a:p>
        </p:txBody>
      </p:sp>
      <p:pic>
        <p:nvPicPr>
          <p:cNvPr id="9" name="Picture 8">
            <a:extLst>
              <a:ext uri="{FF2B5EF4-FFF2-40B4-BE49-F238E27FC236}">
                <a16:creationId xmlns:a16="http://schemas.microsoft.com/office/drawing/2014/main" id="{39A94743-ACE5-42F9-8726-435069EAB37D}"/>
              </a:ext>
            </a:extLst>
          </p:cNvPr>
          <p:cNvPicPr>
            <a:picLocks noChangeAspect="1"/>
          </p:cNvPicPr>
          <p:nvPr/>
        </p:nvPicPr>
        <p:blipFill>
          <a:blip r:embed="rId3"/>
          <a:stretch>
            <a:fillRect/>
          </a:stretch>
        </p:blipFill>
        <p:spPr>
          <a:xfrm>
            <a:off x="840783" y="4322618"/>
            <a:ext cx="3620315" cy="2172189"/>
          </a:xfrm>
          <a:prstGeom prst="rect">
            <a:avLst/>
          </a:prstGeom>
        </p:spPr>
      </p:pic>
    </p:spTree>
    <p:extLst>
      <p:ext uri="{BB962C8B-B14F-4D97-AF65-F5344CB8AC3E}">
        <p14:creationId xmlns:p14="http://schemas.microsoft.com/office/powerpoint/2010/main" val="210064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sp>
        <p:nvSpPr>
          <p:cNvPr id="17" name="Rectangle: Rounded Corners 29">
            <a:extLst>
              <a:ext uri="{FF2B5EF4-FFF2-40B4-BE49-F238E27FC236}">
                <a16:creationId xmlns:a16="http://schemas.microsoft.com/office/drawing/2014/main" id="{220D6DEA-A250-4B4D-9C77-9CD6DCD770B5}"/>
              </a:ext>
            </a:extLst>
          </p:cNvPr>
          <p:cNvSpPr/>
          <p:nvPr/>
        </p:nvSpPr>
        <p:spPr>
          <a:xfrm>
            <a:off x="5236507" y="5502229"/>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 Apply MP to Simulated Data</a:t>
            </a:r>
            <a:endParaRPr lang="en-AU" sz="1600" dirty="0">
              <a:solidFill>
                <a:schemeClr val="tx1"/>
              </a:solidFill>
              <a:latin typeface="Arial" panose="020B0604020202020204" pitchFamily="34" charset="0"/>
              <a:cs typeface="Arial" panose="020B0604020202020204" pitchFamily="34" charset="0"/>
            </a:endParaRPr>
          </a:p>
        </p:txBody>
      </p:sp>
      <p:sp>
        <p:nvSpPr>
          <p:cNvPr id="19" name="Rectangle: Rounded Corners 31">
            <a:extLst>
              <a:ext uri="{FF2B5EF4-FFF2-40B4-BE49-F238E27FC236}">
                <a16:creationId xmlns:a16="http://schemas.microsoft.com/office/drawing/2014/main" id="{A8512944-BE57-4428-ABB0-25E01F7883E2}"/>
              </a:ext>
            </a:extLst>
          </p:cNvPr>
          <p:cNvSpPr/>
          <p:nvPr/>
        </p:nvSpPr>
        <p:spPr>
          <a:xfrm>
            <a:off x="3073776"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3. Implement MP recommendation</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39">
            <a:extLst>
              <a:ext uri="{FF2B5EF4-FFF2-40B4-BE49-F238E27FC236}">
                <a16:creationId xmlns:a16="http://schemas.microsoft.com/office/drawing/2014/main" id="{B1586C72-FBC2-4FC6-9E86-EA0F281FF741}"/>
              </a:ext>
            </a:extLst>
          </p:cNvPr>
          <p:cNvCxnSpPr>
            <a:cxnSpLocks/>
            <a:stCxn id="16" idx="2"/>
            <a:endCxn id="17" idx="3"/>
          </p:cNvCxnSpPr>
          <p:nvPr/>
        </p:nvCxnSpPr>
        <p:spPr>
          <a:xfrm rot="5400000">
            <a:off x="7134328" y="4821784"/>
            <a:ext cx="1041731" cy="103633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53">
            <a:extLst>
              <a:ext uri="{FF2B5EF4-FFF2-40B4-BE49-F238E27FC236}">
                <a16:creationId xmlns:a16="http://schemas.microsoft.com/office/drawing/2014/main" id="{EF50988B-AD3F-4ED0-BC62-8D5C86CD2148}"/>
              </a:ext>
            </a:extLst>
          </p:cNvPr>
          <p:cNvCxnSpPr>
            <a:cxnSpLocks/>
            <a:stCxn id="17" idx="1"/>
            <a:endCxn id="19" idx="2"/>
          </p:cNvCxnSpPr>
          <p:nvPr/>
        </p:nvCxnSpPr>
        <p:spPr>
          <a:xfrm rot="10800000">
            <a:off x="4024035" y="4819088"/>
            <a:ext cx="1212472" cy="1041731"/>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4B63739-53BE-47B6-A91D-1FDF97771A25}"/>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53</a:t>
            </a:fld>
            <a:endParaRPr lang="en-CA" dirty="0"/>
          </a:p>
        </p:txBody>
      </p:sp>
    </p:spTree>
    <p:extLst>
      <p:ext uri="{BB962C8B-B14F-4D97-AF65-F5344CB8AC3E}">
        <p14:creationId xmlns:p14="http://schemas.microsoft.com/office/powerpoint/2010/main" val="2825353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sp>
        <p:nvSpPr>
          <p:cNvPr id="17" name="Rectangle: Rounded Corners 29">
            <a:extLst>
              <a:ext uri="{FF2B5EF4-FFF2-40B4-BE49-F238E27FC236}">
                <a16:creationId xmlns:a16="http://schemas.microsoft.com/office/drawing/2014/main" id="{220D6DEA-A250-4B4D-9C77-9CD6DCD770B5}"/>
              </a:ext>
            </a:extLst>
          </p:cNvPr>
          <p:cNvSpPr/>
          <p:nvPr/>
        </p:nvSpPr>
        <p:spPr>
          <a:xfrm>
            <a:off x="5236507" y="5502229"/>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 Apply MP to Simulated Data</a:t>
            </a:r>
            <a:endParaRPr lang="en-AU" sz="1600" dirty="0">
              <a:solidFill>
                <a:schemeClr val="tx1"/>
              </a:solidFill>
              <a:latin typeface="Arial" panose="020B0604020202020204" pitchFamily="34" charset="0"/>
              <a:cs typeface="Arial" panose="020B0604020202020204" pitchFamily="34" charset="0"/>
            </a:endParaRPr>
          </a:p>
        </p:txBody>
      </p:sp>
      <p:sp>
        <p:nvSpPr>
          <p:cNvPr id="18" name="Rectangle: Rounded Corners 30">
            <a:extLst>
              <a:ext uri="{FF2B5EF4-FFF2-40B4-BE49-F238E27FC236}">
                <a16:creationId xmlns:a16="http://schemas.microsoft.com/office/drawing/2014/main" id="{E88EDF65-E952-426B-9184-B8A829C4B79E}"/>
              </a:ext>
            </a:extLst>
          </p:cNvPr>
          <p:cNvSpPr/>
          <p:nvPr/>
        </p:nvSpPr>
        <p:spPr>
          <a:xfrm>
            <a:off x="5236507" y="2687593"/>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4. Update 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9" name="Rectangle: Rounded Corners 31">
            <a:extLst>
              <a:ext uri="{FF2B5EF4-FFF2-40B4-BE49-F238E27FC236}">
                <a16:creationId xmlns:a16="http://schemas.microsoft.com/office/drawing/2014/main" id="{A8512944-BE57-4428-ABB0-25E01F7883E2}"/>
              </a:ext>
            </a:extLst>
          </p:cNvPr>
          <p:cNvSpPr/>
          <p:nvPr/>
        </p:nvSpPr>
        <p:spPr>
          <a:xfrm>
            <a:off x="3073776"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3. Implement MP recommendation</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39">
            <a:extLst>
              <a:ext uri="{FF2B5EF4-FFF2-40B4-BE49-F238E27FC236}">
                <a16:creationId xmlns:a16="http://schemas.microsoft.com/office/drawing/2014/main" id="{B1586C72-FBC2-4FC6-9E86-EA0F281FF741}"/>
              </a:ext>
            </a:extLst>
          </p:cNvPr>
          <p:cNvCxnSpPr>
            <a:cxnSpLocks/>
            <a:stCxn id="16" idx="2"/>
            <a:endCxn id="17" idx="3"/>
          </p:cNvCxnSpPr>
          <p:nvPr/>
        </p:nvCxnSpPr>
        <p:spPr>
          <a:xfrm rot="5400000">
            <a:off x="7134328" y="4821784"/>
            <a:ext cx="1041731" cy="103633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53">
            <a:extLst>
              <a:ext uri="{FF2B5EF4-FFF2-40B4-BE49-F238E27FC236}">
                <a16:creationId xmlns:a16="http://schemas.microsoft.com/office/drawing/2014/main" id="{EF50988B-AD3F-4ED0-BC62-8D5C86CD2148}"/>
              </a:ext>
            </a:extLst>
          </p:cNvPr>
          <p:cNvCxnSpPr>
            <a:cxnSpLocks/>
            <a:stCxn id="17" idx="1"/>
            <a:endCxn id="19" idx="2"/>
          </p:cNvCxnSpPr>
          <p:nvPr/>
        </p:nvCxnSpPr>
        <p:spPr>
          <a:xfrm rot="10800000">
            <a:off x="4024035" y="4819088"/>
            <a:ext cx="1212472" cy="1041731"/>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56">
            <a:extLst>
              <a:ext uri="{FF2B5EF4-FFF2-40B4-BE49-F238E27FC236}">
                <a16:creationId xmlns:a16="http://schemas.microsoft.com/office/drawing/2014/main" id="{BF665425-5531-42ED-B366-6C483CA8DABA}"/>
              </a:ext>
            </a:extLst>
          </p:cNvPr>
          <p:cNvCxnSpPr>
            <a:cxnSpLocks/>
            <a:stCxn id="19" idx="0"/>
          </p:cNvCxnSpPr>
          <p:nvPr/>
        </p:nvCxnSpPr>
        <p:spPr>
          <a:xfrm rot="5400000" flipH="1" flipV="1">
            <a:off x="4102407" y="2967810"/>
            <a:ext cx="1055729" cy="1212472"/>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48E899E0-56DB-4A07-918E-3413129633A9}"/>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54</a:t>
            </a:fld>
            <a:endParaRPr lang="en-CA" dirty="0"/>
          </a:p>
        </p:txBody>
      </p:sp>
    </p:spTree>
    <p:extLst>
      <p:ext uri="{BB962C8B-B14F-4D97-AF65-F5344CB8AC3E}">
        <p14:creationId xmlns:p14="http://schemas.microsoft.com/office/powerpoint/2010/main" val="4210182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sp>
        <p:nvSpPr>
          <p:cNvPr id="17" name="Rectangle: Rounded Corners 29">
            <a:extLst>
              <a:ext uri="{FF2B5EF4-FFF2-40B4-BE49-F238E27FC236}">
                <a16:creationId xmlns:a16="http://schemas.microsoft.com/office/drawing/2014/main" id="{220D6DEA-A250-4B4D-9C77-9CD6DCD770B5}"/>
              </a:ext>
            </a:extLst>
          </p:cNvPr>
          <p:cNvSpPr/>
          <p:nvPr/>
        </p:nvSpPr>
        <p:spPr>
          <a:xfrm>
            <a:off x="5236507" y="5502229"/>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 Apply MP to Simulated Data</a:t>
            </a:r>
            <a:endParaRPr lang="en-AU" sz="1600" dirty="0">
              <a:solidFill>
                <a:schemeClr val="tx1"/>
              </a:solidFill>
              <a:latin typeface="Arial" panose="020B0604020202020204" pitchFamily="34" charset="0"/>
              <a:cs typeface="Arial" panose="020B0604020202020204" pitchFamily="34" charset="0"/>
            </a:endParaRPr>
          </a:p>
        </p:txBody>
      </p:sp>
      <p:sp>
        <p:nvSpPr>
          <p:cNvPr id="18" name="Rectangle: Rounded Corners 30">
            <a:extLst>
              <a:ext uri="{FF2B5EF4-FFF2-40B4-BE49-F238E27FC236}">
                <a16:creationId xmlns:a16="http://schemas.microsoft.com/office/drawing/2014/main" id="{E88EDF65-E952-426B-9184-B8A829C4B79E}"/>
              </a:ext>
            </a:extLst>
          </p:cNvPr>
          <p:cNvSpPr/>
          <p:nvPr/>
        </p:nvSpPr>
        <p:spPr>
          <a:xfrm>
            <a:off x="5236507" y="2687593"/>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4. Update 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9" name="Rectangle: Rounded Corners 31">
            <a:extLst>
              <a:ext uri="{FF2B5EF4-FFF2-40B4-BE49-F238E27FC236}">
                <a16:creationId xmlns:a16="http://schemas.microsoft.com/office/drawing/2014/main" id="{A8512944-BE57-4428-ABB0-25E01F7883E2}"/>
              </a:ext>
            </a:extLst>
          </p:cNvPr>
          <p:cNvSpPr/>
          <p:nvPr/>
        </p:nvSpPr>
        <p:spPr>
          <a:xfrm>
            <a:off x="3073776"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3. Implement MP recommendation</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39">
            <a:extLst>
              <a:ext uri="{FF2B5EF4-FFF2-40B4-BE49-F238E27FC236}">
                <a16:creationId xmlns:a16="http://schemas.microsoft.com/office/drawing/2014/main" id="{B1586C72-FBC2-4FC6-9E86-EA0F281FF741}"/>
              </a:ext>
            </a:extLst>
          </p:cNvPr>
          <p:cNvCxnSpPr>
            <a:cxnSpLocks/>
            <a:stCxn id="16" idx="2"/>
            <a:endCxn id="17" idx="3"/>
          </p:cNvCxnSpPr>
          <p:nvPr/>
        </p:nvCxnSpPr>
        <p:spPr>
          <a:xfrm rot="5400000">
            <a:off x="7134328" y="4821784"/>
            <a:ext cx="1041731" cy="103633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53">
            <a:extLst>
              <a:ext uri="{FF2B5EF4-FFF2-40B4-BE49-F238E27FC236}">
                <a16:creationId xmlns:a16="http://schemas.microsoft.com/office/drawing/2014/main" id="{EF50988B-AD3F-4ED0-BC62-8D5C86CD2148}"/>
              </a:ext>
            </a:extLst>
          </p:cNvPr>
          <p:cNvCxnSpPr>
            <a:cxnSpLocks/>
            <a:stCxn id="17" idx="1"/>
            <a:endCxn id="19" idx="2"/>
          </p:cNvCxnSpPr>
          <p:nvPr/>
        </p:nvCxnSpPr>
        <p:spPr>
          <a:xfrm rot="10800000">
            <a:off x="4024035" y="4819088"/>
            <a:ext cx="1212472" cy="1041731"/>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56">
            <a:extLst>
              <a:ext uri="{FF2B5EF4-FFF2-40B4-BE49-F238E27FC236}">
                <a16:creationId xmlns:a16="http://schemas.microsoft.com/office/drawing/2014/main" id="{BF665425-5531-42ED-B366-6C483CA8DABA}"/>
              </a:ext>
            </a:extLst>
          </p:cNvPr>
          <p:cNvCxnSpPr>
            <a:cxnSpLocks/>
            <a:stCxn id="19" idx="0"/>
          </p:cNvCxnSpPr>
          <p:nvPr/>
        </p:nvCxnSpPr>
        <p:spPr>
          <a:xfrm rot="5400000" flipH="1" flipV="1">
            <a:off x="4102407" y="2967810"/>
            <a:ext cx="1055729" cy="1212472"/>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39">
            <a:extLst>
              <a:ext uri="{FF2B5EF4-FFF2-40B4-BE49-F238E27FC236}">
                <a16:creationId xmlns:a16="http://schemas.microsoft.com/office/drawing/2014/main" id="{B1586C72-FBC2-4FC6-9E86-EA0F281FF741}"/>
              </a:ext>
            </a:extLst>
          </p:cNvPr>
          <p:cNvCxnSpPr>
            <a:cxnSpLocks/>
            <a:stCxn id="18" idx="3"/>
          </p:cNvCxnSpPr>
          <p:nvPr/>
        </p:nvCxnSpPr>
        <p:spPr>
          <a:xfrm>
            <a:off x="7137024" y="3046182"/>
            <a:ext cx="1036337" cy="1065746"/>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49AB5F36-3042-4B45-80DC-A6D25AFFC98D}"/>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55</a:t>
            </a:fld>
            <a:endParaRPr lang="en-CA" dirty="0"/>
          </a:p>
        </p:txBody>
      </p:sp>
    </p:spTree>
    <p:extLst>
      <p:ext uri="{BB962C8B-B14F-4D97-AF65-F5344CB8AC3E}">
        <p14:creationId xmlns:p14="http://schemas.microsoft.com/office/powerpoint/2010/main" val="585824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8A80-00B7-48EA-BAEA-8F0706004145}"/>
              </a:ext>
            </a:extLst>
          </p:cNvPr>
          <p:cNvSpPr>
            <a:spLocks noGrp="1"/>
          </p:cNvSpPr>
          <p:nvPr>
            <p:ph type="title"/>
          </p:nvPr>
        </p:nvSpPr>
        <p:spPr>
          <a:xfrm>
            <a:off x="838199" y="320301"/>
            <a:ext cx="10515600" cy="1325563"/>
          </a:xfrm>
        </p:spPr>
        <p:txBody>
          <a:bodyPr/>
          <a:lstStyle/>
          <a:p>
            <a:r>
              <a:rPr lang="en-US" dirty="0"/>
              <a:t>Closed-loop Simulation</a:t>
            </a:r>
            <a:endParaRPr lang="en-AU" dirty="0"/>
          </a:p>
        </p:txBody>
      </p:sp>
      <p:sp>
        <p:nvSpPr>
          <p:cNvPr id="15" name="Rectangle: Rounded Corners 27">
            <a:extLst>
              <a:ext uri="{FF2B5EF4-FFF2-40B4-BE49-F238E27FC236}">
                <a16:creationId xmlns:a16="http://schemas.microsoft.com/office/drawing/2014/main" id="{68C0D247-8D05-477E-B59F-F8D9D86EE51D}"/>
              </a:ext>
            </a:extLst>
          </p:cNvPr>
          <p:cNvSpPr/>
          <p:nvPr/>
        </p:nvSpPr>
        <p:spPr>
          <a:xfrm>
            <a:off x="5236507" y="1463907"/>
            <a:ext cx="1900517" cy="717177"/>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6" name="Rectangle: Rounded Corners 28">
            <a:extLst>
              <a:ext uri="{FF2B5EF4-FFF2-40B4-BE49-F238E27FC236}">
                <a16:creationId xmlns:a16="http://schemas.microsoft.com/office/drawing/2014/main" id="{DBD8D2F1-1751-4618-882B-16F524039D34}"/>
              </a:ext>
            </a:extLst>
          </p:cNvPr>
          <p:cNvSpPr/>
          <p:nvPr/>
        </p:nvSpPr>
        <p:spPr>
          <a:xfrm>
            <a:off x="7223102"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1. Generate Fishery Data</a:t>
            </a:r>
            <a:endParaRPr lang="en-AU" sz="1600" dirty="0">
              <a:solidFill>
                <a:schemeClr val="tx1"/>
              </a:solidFill>
              <a:latin typeface="Arial" panose="020B0604020202020204" pitchFamily="34" charset="0"/>
              <a:cs typeface="Arial" panose="020B0604020202020204" pitchFamily="34" charset="0"/>
            </a:endParaRPr>
          </a:p>
        </p:txBody>
      </p:sp>
      <p:sp>
        <p:nvSpPr>
          <p:cNvPr id="17" name="Rectangle: Rounded Corners 29">
            <a:extLst>
              <a:ext uri="{FF2B5EF4-FFF2-40B4-BE49-F238E27FC236}">
                <a16:creationId xmlns:a16="http://schemas.microsoft.com/office/drawing/2014/main" id="{220D6DEA-A250-4B4D-9C77-9CD6DCD770B5}"/>
              </a:ext>
            </a:extLst>
          </p:cNvPr>
          <p:cNvSpPr/>
          <p:nvPr/>
        </p:nvSpPr>
        <p:spPr>
          <a:xfrm>
            <a:off x="5236507" y="5502229"/>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 Apply MP to Simulated Data</a:t>
            </a:r>
            <a:endParaRPr lang="en-AU" sz="1600" dirty="0">
              <a:solidFill>
                <a:schemeClr val="tx1"/>
              </a:solidFill>
              <a:latin typeface="Arial" panose="020B0604020202020204" pitchFamily="34" charset="0"/>
              <a:cs typeface="Arial" panose="020B0604020202020204" pitchFamily="34" charset="0"/>
            </a:endParaRPr>
          </a:p>
        </p:txBody>
      </p:sp>
      <p:sp>
        <p:nvSpPr>
          <p:cNvPr id="18" name="Rectangle: Rounded Corners 30">
            <a:extLst>
              <a:ext uri="{FF2B5EF4-FFF2-40B4-BE49-F238E27FC236}">
                <a16:creationId xmlns:a16="http://schemas.microsoft.com/office/drawing/2014/main" id="{E88EDF65-E952-426B-9184-B8A829C4B79E}"/>
              </a:ext>
            </a:extLst>
          </p:cNvPr>
          <p:cNvSpPr/>
          <p:nvPr/>
        </p:nvSpPr>
        <p:spPr>
          <a:xfrm>
            <a:off x="5236507" y="2687593"/>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4. Update Operating Model</a:t>
            </a:r>
            <a:endParaRPr lang="en-AU" sz="1600" dirty="0">
              <a:solidFill>
                <a:schemeClr val="tx1"/>
              </a:solidFill>
              <a:latin typeface="Arial" panose="020B0604020202020204" pitchFamily="34" charset="0"/>
              <a:cs typeface="Arial" panose="020B0604020202020204" pitchFamily="34" charset="0"/>
            </a:endParaRPr>
          </a:p>
        </p:txBody>
      </p:sp>
      <p:sp>
        <p:nvSpPr>
          <p:cNvPr id="19" name="Rectangle: Rounded Corners 31">
            <a:extLst>
              <a:ext uri="{FF2B5EF4-FFF2-40B4-BE49-F238E27FC236}">
                <a16:creationId xmlns:a16="http://schemas.microsoft.com/office/drawing/2014/main" id="{A8512944-BE57-4428-ABB0-25E01F7883E2}"/>
              </a:ext>
            </a:extLst>
          </p:cNvPr>
          <p:cNvSpPr/>
          <p:nvPr/>
        </p:nvSpPr>
        <p:spPr>
          <a:xfrm>
            <a:off x="3073776" y="4101910"/>
            <a:ext cx="1900517" cy="717177"/>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3. Implement MP recommendation</a:t>
            </a:r>
            <a:endParaRPr lang="en-AU" sz="1600" dirty="0">
              <a:solidFill>
                <a:schemeClr val="tx1"/>
              </a:solidFill>
              <a:latin typeface="Arial" panose="020B0604020202020204" pitchFamily="34" charset="0"/>
              <a:cs typeface="Arial" panose="020B0604020202020204" pitchFamily="34" charset="0"/>
            </a:endParaRPr>
          </a:p>
        </p:txBody>
      </p:sp>
      <p:cxnSp>
        <p:nvCxnSpPr>
          <p:cNvPr id="20" name="Connector: Curved 33">
            <a:extLst>
              <a:ext uri="{FF2B5EF4-FFF2-40B4-BE49-F238E27FC236}">
                <a16:creationId xmlns:a16="http://schemas.microsoft.com/office/drawing/2014/main" id="{D1A2B808-6545-4A0B-A33B-6B8F316060AB}"/>
              </a:ext>
            </a:extLst>
          </p:cNvPr>
          <p:cNvCxnSpPr>
            <a:cxnSpLocks/>
            <a:stCxn id="15" idx="3"/>
            <a:endCxn id="16" idx="0"/>
          </p:cNvCxnSpPr>
          <p:nvPr/>
        </p:nvCxnSpPr>
        <p:spPr>
          <a:xfrm>
            <a:off x="7137024" y="1822496"/>
            <a:ext cx="1036337" cy="2279414"/>
          </a:xfrm>
          <a:prstGeom prst="curvedConnector2">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39">
            <a:extLst>
              <a:ext uri="{FF2B5EF4-FFF2-40B4-BE49-F238E27FC236}">
                <a16:creationId xmlns:a16="http://schemas.microsoft.com/office/drawing/2014/main" id="{B1586C72-FBC2-4FC6-9E86-EA0F281FF741}"/>
              </a:ext>
            </a:extLst>
          </p:cNvPr>
          <p:cNvCxnSpPr>
            <a:cxnSpLocks/>
            <a:stCxn id="16" idx="2"/>
            <a:endCxn id="17" idx="3"/>
          </p:cNvCxnSpPr>
          <p:nvPr/>
        </p:nvCxnSpPr>
        <p:spPr>
          <a:xfrm rot="5400000">
            <a:off x="7134328" y="4821784"/>
            <a:ext cx="1041731" cy="103633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53">
            <a:extLst>
              <a:ext uri="{FF2B5EF4-FFF2-40B4-BE49-F238E27FC236}">
                <a16:creationId xmlns:a16="http://schemas.microsoft.com/office/drawing/2014/main" id="{EF50988B-AD3F-4ED0-BC62-8D5C86CD2148}"/>
              </a:ext>
            </a:extLst>
          </p:cNvPr>
          <p:cNvCxnSpPr>
            <a:cxnSpLocks/>
            <a:stCxn id="17" idx="1"/>
            <a:endCxn id="19" idx="2"/>
          </p:cNvCxnSpPr>
          <p:nvPr/>
        </p:nvCxnSpPr>
        <p:spPr>
          <a:xfrm rot="10800000">
            <a:off x="4024035" y="4819088"/>
            <a:ext cx="1212472" cy="1041731"/>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56">
            <a:extLst>
              <a:ext uri="{FF2B5EF4-FFF2-40B4-BE49-F238E27FC236}">
                <a16:creationId xmlns:a16="http://schemas.microsoft.com/office/drawing/2014/main" id="{BF665425-5531-42ED-B366-6C483CA8DABA}"/>
              </a:ext>
            </a:extLst>
          </p:cNvPr>
          <p:cNvCxnSpPr>
            <a:cxnSpLocks/>
            <a:stCxn id="19" idx="0"/>
          </p:cNvCxnSpPr>
          <p:nvPr/>
        </p:nvCxnSpPr>
        <p:spPr>
          <a:xfrm rot="5400000" flipH="1" flipV="1">
            <a:off x="4102407" y="2967810"/>
            <a:ext cx="1055729" cy="1212472"/>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39">
            <a:extLst>
              <a:ext uri="{FF2B5EF4-FFF2-40B4-BE49-F238E27FC236}">
                <a16:creationId xmlns:a16="http://schemas.microsoft.com/office/drawing/2014/main" id="{B1586C72-FBC2-4FC6-9E86-EA0F281FF741}"/>
              </a:ext>
            </a:extLst>
          </p:cNvPr>
          <p:cNvCxnSpPr>
            <a:cxnSpLocks/>
            <a:stCxn id="18" idx="3"/>
          </p:cNvCxnSpPr>
          <p:nvPr/>
        </p:nvCxnSpPr>
        <p:spPr>
          <a:xfrm>
            <a:off x="7137024" y="3046182"/>
            <a:ext cx="1036337" cy="1065746"/>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33">
            <a:extLst>
              <a:ext uri="{FF2B5EF4-FFF2-40B4-BE49-F238E27FC236}">
                <a16:creationId xmlns:a16="http://schemas.microsoft.com/office/drawing/2014/main" id="{D1A2B808-6545-4A0B-A33B-6B8F316060AB}"/>
              </a:ext>
            </a:extLst>
          </p:cNvPr>
          <p:cNvCxnSpPr>
            <a:cxnSpLocks/>
            <a:stCxn id="18" idx="3"/>
          </p:cNvCxnSpPr>
          <p:nvPr/>
        </p:nvCxnSpPr>
        <p:spPr>
          <a:xfrm flipV="1">
            <a:off x="7137024" y="1812479"/>
            <a:ext cx="2497792" cy="1233703"/>
          </a:xfrm>
          <a:prstGeom prst="curvedConnector3">
            <a:avLst>
              <a:gd name="adj1" fmla="val 50000"/>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7">
            <a:extLst>
              <a:ext uri="{FF2B5EF4-FFF2-40B4-BE49-F238E27FC236}">
                <a16:creationId xmlns:a16="http://schemas.microsoft.com/office/drawing/2014/main" id="{68C0D247-8D05-477E-B59F-F8D9D86EE51D}"/>
              </a:ext>
            </a:extLst>
          </p:cNvPr>
          <p:cNvSpPr/>
          <p:nvPr/>
        </p:nvSpPr>
        <p:spPr>
          <a:xfrm>
            <a:off x="9634815" y="1463907"/>
            <a:ext cx="1900517" cy="93312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Arial" panose="020B0604020202020204" pitchFamily="34" charset="0"/>
                <a:cs typeface="Arial" panose="020B0604020202020204" pitchFamily="34" charset="0"/>
              </a:rPr>
              <a:t>Summarize Performance of MP</a:t>
            </a:r>
          </a:p>
        </p:txBody>
      </p:sp>
      <p:sp>
        <p:nvSpPr>
          <p:cNvPr id="27" name="TextBox 26"/>
          <p:cNvSpPr txBox="1"/>
          <p:nvPr/>
        </p:nvSpPr>
        <p:spPr>
          <a:xfrm>
            <a:off x="8619061" y="1950557"/>
            <a:ext cx="686405"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after </a:t>
            </a:r>
          </a:p>
          <a:p>
            <a:pPr algn="ctr"/>
            <a:r>
              <a:rPr lang="en-US" sz="1600" dirty="0">
                <a:latin typeface="Arial" panose="020B0604020202020204" pitchFamily="34" charset="0"/>
                <a:cs typeface="Arial" panose="020B0604020202020204" pitchFamily="34" charset="0"/>
              </a:rPr>
              <a:t>n</a:t>
            </a:r>
          </a:p>
          <a:p>
            <a:pPr algn="ctr"/>
            <a:r>
              <a:rPr lang="en-US" sz="1600" dirty="0">
                <a:latin typeface="Arial" panose="020B0604020202020204" pitchFamily="34" charset="0"/>
                <a:cs typeface="Arial" panose="020B0604020202020204" pitchFamily="34" charset="0"/>
              </a:rPr>
              <a:t>years</a:t>
            </a:r>
            <a:endParaRPr lang="en-CA" sz="1600" dirty="0">
              <a:latin typeface="Arial" panose="020B0604020202020204" pitchFamily="34" charset="0"/>
              <a:cs typeface="Arial" panose="020B0604020202020204" pitchFamily="34" charset="0"/>
            </a:endParaRPr>
          </a:p>
        </p:txBody>
      </p:sp>
      <p:sp>
        <p:nvSpPr>
          <p:cNvPr id="28" name="Slide Number Placeholder 3">
            <a:extLst>
              <a:ext uri="{FF2B5EF4-FFF2-40B4-BE49-F238E27FC236}">
                <a16:creationId xmlns:a16="http://schemas.microsoft.com/office/drawing/2014/main" id="{2E4F2CDC-DC08-4C2B-9D4D-3994CBAE6808}"/>
              </a:ext>
            </a:extLst>
          </p:cNvPr>
          <p:cNvSpPr>
            <a:spLocks noGrp="1"/>
          </p:cNvSpPr>
          <p:nvPr>
            <p:ph type="sldNum" sz="quarter" idx="12"/>
          </p:nvPr>
        </p:nvSpPr>
        <p:spPr>
          <a:xfrm>
            <a:off x="9182792" y="6311900"/>
            <a:ext cx="2743200" cy="365125"/>
          </a:xfrm>
        </p:spPr>
        <p:txBody>
          <a:bodyPr/>
          <a:lstStyle/>
          <a:p>
            <a:fld id="{EEDFA2F9-C25F-4A63-B46B-7B5C200A39D1}" type="slidenum">
              <a:rPr lang="en-CA" smtClean="0"/>
              <a:pPr/>
              <a:t>56</a:t>
            </a:fld>
            <a:endParaRPr lang="en-CA" dirty="0"/>
          </a:p>
        </p:txBody>
      </p:sp>
    </p:spTree>
    <p:extLst>
      <p:ext uri="{BB962C8B-B14F-4D97-AF65-F5344CB8AC3E}">
        <p14:creationId xmlns:p14="http://schemas.microsoft.com/office/powerpoint/2010/main" val="3433343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8860DD-92A8-46FE-B8AB-F6FF89B20FB0}"/>
              </a:ext>
            </a:extLst>
          </p:cNvPr>
          <p:cNvSpPr>
            <a:spLocks noGrp="1"/>
          </p:cNvSpPr>
          <p:nvPr>
            <p:ph idx="1"/>
          </p:nvPr>
        </p:nvSpPr>
        <p:spPr>
          <a:xfrm>
            <a:off x="838200" y="1664687"/>
            <a:ext cx="10515600" cy="4351338"/>
          </a:xfrm>
        </p:spPr>
        <p:txBody>
          <a:bodyPr>
            <a:normAutofit/>
          </a:bodyPr>
          <a:lstStyle/>
          <a:p>
            <a:r>
              <a:rPr lang="en-US" sz="2400" dirty="0"/>
              <a:t>Multiple OMs are typically defined to capture a range of uncertainty in stock and fishery dynamics. Each OM has its own biomass, ref pts, and stock status</a:t>
            </a:r>
          </a:p>
          <a:p>
            <a:r>
              <a:rPr lang="en-US" sz="2400" dirty="0"/>
              <a:t>Recommended</a:t>
            </a:r>
            <a:r>
              <a:rPr lang="en-US" sz="2400" baseline="30000" dirty="0"/>
              <a:t>1,2</a:t>
            </a:r>
            <a:r>
              <a:rPr lang="en-US" sz="2400" dirty="0"/>
              <a:t> to divide set of OMs into:</a:t>
            </a:r>
          </a:p>
          <a:p>
            <a:pPr lvl="1"/>
            <a:r>
              <a:rPr lang="en-US" sz="2000" b="1" dirty="0"/>
              <a:t>Reference Set </a:t>
            </a:r>
            <a:r>
              <a:rPr lang="en-US" sz="2000" dirty="0"/>
              <a:t>(represent most plausible hypotheses)</a:t>
            </a:r>
          </a:p>
          <a:p>
            <a:pPr lvl="1"/>
            <a:r>
              <a:rPr lang="en-US" sz="2000" b="1" dirty="0"/>
              <a:t>Robustness Set</a:t>
            </a:r>
            <a:r>
              <a:rPr lang="en-US" sz="2000" dirty="0"/>
              <a:t> (other hypotheses that should be considered)</a:t>
            </a:r>
          </a:p>
          <a:p>
            <a:endParaRPr lang="en-US" sz="2400" dirty="0"/>
          </a:p>
        </p:txBody>
      </p:sp>
      <p:sp>
        <p:nvSpPr>
          <p:cNvPr id="4" name="Slide Number Placeholder 3">
            <a:extLst>
              <a:ext uri="{FF2B5EF4-FFF2-40B4-BE49-F238E27FC236}">
                <a16:creationId xmlns:a16="http://schemas.microsoft.com/office/drawing/2014/main" id="{4891330D-34B1-4361-84A2-9AE6100C20A3}"/>
              </a:ext>
            </a:extLst>
          </p:cNvPr>
          <p:cNvSpPr>
            <a:spLocks noGrp="1"/>
          </p:cNvSpPr>
          <p:nvPr>
            <p:ph type="sldNum" sz="quarter" idx="12"/>
          </p:nvPr>
        </p:nvSpPr>
        <p:spPr/>
        <p:txBody>
          <a:bodyPr/>
          <a:lstStyle/>
          <a:p>
            <a:fld id="{EEDFA2F9-C25F-4A63-B46B-7B5C200A39D1}" type="slidenum">
              <a:rPr lang="en-CA" smtClean="0"/>
              <a:pPr/>
              <a:t>57</a:t>
            </a:fld>
            <a:endParaRPr lang="en-CA"/>
          </a:p>
        </p:txBody>
      </p:sp>
      <p:grpSp>
        <p:nvGrpSpPr>
          <p:cNvPr id="9" name="Group 8">
            <a:extLst>
              <a:ext uri="{FF2B5EF4-FFF2-40B4-BE49-F238E27FC236}">
                <a16:creationId xmlns:a16="http://schemas.microsoft.com/office/drawing/2014/main" id="{C5528EEB-55BA-47DD-B5BB-7A0BD0E729A2}"/>
              </a:ext>
            </a:extLst>
          </p:cNvPr>
          <p:cNvGrpSpPr/>
          <p:nvPr/>
        </p:nvGrpSpPr>
        <p:grpSpPr>
          <a:xfrm>
            <a:off x="174530" y="3726269"/>
            <a:ext cx="4386716" cy="2657730"/>
            <a:chOff x="81937" y="3290782"/>
            <a:chExt cx="4386716" cy="2657730"/>
          </a:xfrm>
        </p:grpSpPr>
        <p:grpSp>
          <p:nvGrpSpPr>
            <p:cNvPr id="10" name="Group 9">
              <a:extLst>
                <a:ext uri="{FF2B5EF4-FFF2-40B4-BE49-F238E27FC236}">
                  <a16:creationId xmlns:a16="http://schemas.microsoft.com/office/drawing/2014/main" id="{A42D4581-28EE-424A-8132-0F7BDDCC192C}"/>
                </a:ext>
              </a:extLst>
            </p:cNvPr>
            <p:cNvGrpSpPr>
              <a:grpSpLocks noChangeAspect="1"/>
            </p:cNvGrpSpPr>
            <p:nvPr/>
          </p:nvGrpSpPr>
          <p:grpSpPr>
            <a:xfrm>
              <a:off x="81937" y="3290782"/>
              <a:ext cx="4386716" cy="2657730"/>
              <a:chOff x="7366394" y="108391"/>
              <a:chExt cx="3662794" cy="2219136"/>
            </a:xfrm>
          </p:grpSpPr>
          <p:pic>
            <p:nvPicPr>
              <p:cNvPr id="12" name="Picture 11">
                <a:extLst>
                  <a:ext uri="{FF2B5EF4-FFF2-40B4-BE49-F238E27FC236}">
                    <a16:creationId xmlns:a16="http://schemas.microsoft.com/office/drawing/2014/main" id="{45E6CDBB-0ADA-4536-8573-40D47A76DE5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366394" y="108391"/>
                <a:ext cx="3662794" cy="2219136"/>
              </a:xfrm>
              <a:prstGeom prst="rect">
                <a:avLst/>
              </a:prstGeom>
            </p:spPr>
          </p:pic>
          <p:sp>
            <p:nvSpPr>
              <p:cNvPr id="13" name="TextBox 12">
                <a:extLst>
                  <a:ext uri="{FF2B5EF4-FFF2-40B4-BE49-F238E27FC236}">
                    <a16:creationId xmlns:a16="http://schemas.microsoft.com/office/drawing/2014/main" id="{8BC445B4-1DD4-4E19-B975-DC645FE92EA9}"/>
                  </a:ext>
                </a:extLst>
              </p:cNvPr>
              <p:cNvSpPr txBox="1"/>
              <p:nvPr/>
            </p:nvSpPr>
            <p:spPr>
              <a:xfrm>
                <a:off x="10196192" y="254054"/>
                <a:ext cx="51809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OM1</a:t>
                </a:r>
              </a:p>
            </p:txBody>
          </p:sp>
        </p:grpSp>
        <p:cxnSp>
          <p:nvCxnSpPr>
            <p:cNvPr id="11" name="Straight Connector 10">
              <a:extLst>
                <a:ext uri="{FF2B5EF4-FFF2-40B4-BE49-F238E27FC236}">
                  <a16:creationId xmlns:a16="http://schemas.microsoft.com/office/drawing/2014/main" id="{8D90E0DA-B365-4B0B-9F88-1E7629628FBD}"/>
                </a:ext>
              </a:extLst>
            </p:cNvPr>
            <p:cNvCxnSpPr>
              <a:cxnSpLocks/>
            </p:cNvCxnSpPr>
            <p:nvPr/>
          </p:nvCxnSpPr>
          <p:spPr>
            <a:xfrm>
              <a:off x="838200" y="5161823"/>
              <a:ext cx="3349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F3B5DE0-4115-41A3-BA12-E332F2A71919}"/>
              </a:ext>
            </a:extLst>
          </p:cNvPr>
          <p:cNvGrpSpPr/>
          <p:nvPr/>
        </p:nvGrpSpPr>
        <p:grpSpPr>
          <a:xfrm>
            <a:off x="7293494" y="3723420"/>
            <a:ext cx="4386716" cy="2657730"/>
            <a:chOff x="7430777" y="3290782"/>
            <a:chExt cx="4386716" cy="2657730"/>
          </a:xfrm>
        </p:grpSpPr>
        <p:grpSp>
          <p:nvGrpSpPr>
            <p:cNvPr id="15" name="Group 14">
              <a:extLst>
                <a:ext uri="{FF2B5EF4-FFF2-40B4-BE49-F238E27FC236}">
                  <a16:creationId xmlns:a16="http://schemas.microsoft.com/office/drawing/2014/main" id="{55C4359D-CB20-4798-A3B0-01624050DE98}"/>
                </a:ext>
              </a:extLst>
            </p:cNvPr>
            <p:cNvGrpSpPr>
              <a:grpSpLocks noChangeAspect="1"/>
            </p:cNvGrpSpPr>
            <p:nvPr/>
          </p:nvGrpSpPr>
          <p:grpSpPr>
            <a:xfrm>
              <a:off x="7430777" y="3290782"/>
              <a:ext cx="4386716" cy="2657730"/>
              <a:chOff x="7366394" y="4409568"/>
              <a:chExt cx="3662794" cy="2219136"/>
            </a:xfrm>
          </p:grpSpPr>
          <p:pic>
            <p:nvPicPr>
              <p:cNvPr id="17" name="Picture 16">
                <a:extLst>
                  <a:ext uri="{FF2B5EF4-FFF2-40B4-BE49-F238E27FC236}">
                    <a16:creationId xmlns:a16="http://schemas.microsoft.com/office/drawing/2014/main" id="{522BD499-DDFD-4CBD-92E8-0D0B58EDFA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66394" y="4409568"/>
                <a:ext cx="3662794" cy="2219136"/>
              </a:xfrm>
              <a:prstGeom prst="rect">
                <a:avLst/>
              </a:prstGeom>
            </p:spPr>
          </p:pic>
          <p:sp>
            <p:nvSpPr>
              <p:cNvPr id="18" name="TextBox 17">
                <a:extLst>
                  <a:ext uri="{FF2B5EF4-FFF2-40B4-BE49-F238E27FC236}">
                    <a16:creationId xmlns:a16="http://schemas.microsoft.com/office/drawing/2014/main" id="{DA612EB6-7440-4C17-8C55-275AC7FF3201}"/>
                  </a:ext>
                </a:extLst>
              </p:cNvPr>
              <p:cNvSpPr txBox="1"/>
              <p:nvPr/>
            </p:nvSpPr>
            <p:spPr>
              <a:xfrm>
                <a:off x="10118928" y="4537208"/>
                <a:ext cx="685662" cy="346931"/>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OM5</a:t>
                </a:r>
              </a:p>
            </p:txBody>
          </p:sp>
        </p:grpSp>
        <p:cxnSp>
          <p:nvCxnSpPr>
            <p:cNvPr id="16" name="Straight Connector 15">
              <a:extLst>
                <a:ext uri="{FF2B5EF4-FFF2-40B4-BE49-F238E27FC236}">
                  <a16:creationId xmlns:a16="http://schemas.microsoft.com/office/drawing/2014/main" id="{3854AE8A-E069-4D26-9C78-A14A22125676}"/>
                </a:ext>
              </a:extLst>
            </p:cNvPr>
            <p:cNvCxnSpPr>
              <a:cxnSpLocks/>
            </p:cNvCxnSpPr>
            <p:nvPr/>
          </p:nvCxnSpPr>
          <p:spPr>
            <a:xfrm>
              <a:off x="8159496" y="5035366"/>
              <a:ext cx="3349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07382829-F628-4BE7-81B5-CE3A9D6BC580}"/>
              </a:ext>
            </a:extLst>
          </p:cNvPr>
          <p:cNvCxnSpPr>
            <a:cxnSpLocks/>
            <a:endCxn id="17" idx="1"/>
          </p:cNvCxnSpPr>
          <p:nvPr/>
        </p:nvCxnSpPr>
        <p:spPr>
          <a:xfrm>
            <a:off x="6121448" y="4985981"/>
            <a:ext cx="1279372" cy="66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846096D-7AB8-4CB7-96DD-CFD4A7D3139D}"/>
              </a:ext>
            </a:extLst>
          </p:cNvPr>
          <p:cNvCxnSpPr>
            <a:cxnSpLocks/>
            <a:endCxn id="12" idx="3"/>
          </p:cNvCxnSpPr>
          <p:nvPr/>
        </p:nvCxnSpPr>
        <p:spPr>
          <a:xfrm flipH="1">
            <a:off x="4449700" y="4574363"/>
            <a:ext cx="1036011" cy="435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B19E099-84C2-4846-92C3-381FBD08E4D6}"/>
              </a:ext>
            </a:extLst>
          </p:cNvPr>
          <p:cNvGrpSpPr/>
          <p:nvPr/>
        </p:nvGrpSpPr>
        <p:grpSpPr>
          <a:xfrm>
            <a:off x="5351882" y="3681069"/>
            <a:ext cx="914400" cy="1910326"/>
            <a:chOff x="5351882" y="3681069"/>
            <a:chExt cx="914400" cy="1910326"/>
          </a:xfrm>
        </p:grpSpPr>
        <p:sp>
          <p:nvSpPr>
            <p:cNvPr id="5" name="Rectangle 4">
              <a:extLst>
                <a:ext uri="{FF2B5EF4-FFF2-40B4-BE49-F238E27FC236}">
                  <a16:creationId xmlns:a16="http://schemas.microsoft.com/office/drawing/2014/main" id="{3843B5E5-51AA-4293-8500-C3A7B7E620E0}"/>
                </a:ext>
              </a:extLst>
            </p:cNvPr>
            <p:cNvSpPr/>
            <p:nvPr/>
          </p:nvSpPr>
          <p:spPr>
            <a:xfrm>
              <a:off x="5389982" y="4295995"/>
              <a:ext cx="838200" cy="129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5AF008-249F-4425-A7E3-70AC66EA0D84}"/>
                </a:ext>
              </a:extLst>
            </p:cNvPr>
            <p:cNvSpPr txBox="1"/>
            <p:nvPr/>
          </p:nvSpPr>
          <p:spPr>
            <a:xfrm>
              <a:off x="5351882" y="3681069"/>
              <a:ext cx="914400" cy="646331"/>
            </a:xfrm>
            <a:prstGeom prst="rect">
              <a:avLst/>
            </a:prstGeom>
            <a:noFill/>
          </p:spPr>
          <p:txBody>
            <a:bodyPr wrap="square" rtlCol="0">
              <a:spAutoFit/>
            </a:bodyPr>
            <a:lstStyle/>
            <a:p>
              <a:pPr algn="ctr"/>
              <a:r>
                <a:rPr lang="en-US" dirty="0">
                  <a:latin typeface="Century Gothic" panose="020B0502020202020204" pitchFamily="34" charset="0"/>
                </a:rPr>
                <a:t>Set of 6 OMs</a:t>
              </a:r>
            </a:p>
          </p:txBody>
        </p:sp>
        <p:sp>
          <p:nvSpPr>
            <p:cNvPr id="33" name="Rectangle 32">
              <a:extLst>
                <a:ext uri="{FF2B5EF4-FFF2-40B4-BE49-F238E27FC236}">
                  <a16:creationId xmlns:a16="http://schemas.microsoft.com/office/drawing/2014/main" id="{3D5B28FD-DA8B-45B6-9771-5EE0F0FD895A}"/>
                </a:ext>
              </a:extLst>
            </p:cNvPr>
            <p:cNvSpPr/>
            <p:nvPr/>
          </p:nvSpPr>
          <p:spPr>
            <a:xfrm>
              <a:off x="5485711" y="4435863"/>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1</a:t>
              </a:r>
            </a:p>
          </p:txBody>
        </p:sp>
        <p:sp>
          <p:nvSpPr>
            <p:cNvPr id="34" name="Rectangle 33">
              <a:extLst>
                <a:ext uri="{FF2B5EF4-FFF2-40B4-BE49-F238E27FC236}">
                  <a16:creationId xmlns:a16="http://schemas.microsoft.com/office/drawing/2014/main" id="{04E8E9EA-0505-4C30-89AC-2EA341289F24}"/>
                </a:ext>
              </a:extLst>
            </p:cNvPr>
            <p:cNvSpPr/>
            <p:nvPr/>
          </p:nvSpPr>
          <p:spPr>
            <a:xfrm>
              <a:off x="5485710" y="4805195"/>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2</a:t>
              </a:r>
            </a:p>
          </p:txBody>
        </p:sp>
        <p:sp>
          <p:nvSpPr>
            <p:cNvPr id="35" name="Rectangle 34">
              <a:extLst>
                <a:ext uri="{FF2B5EF4-FFF2-40B4-BE49-F238E27FC236}">
                  <a16:creationId xmlns:a16="http://schemas.microsoft.com/office/drawing/2014/main" id="{A19D8D2E-8BB7-401E-9067-38D68519941F}"/>
                </a:ext>
              </a:extLst>
            </p:cNvPr>
            <p:cNvSpPr/>
            <p:nvPr/>
          </p:nvSpPr>
          <p:spPr>
            <a:xfrm>
              <a:off x="5485710" y="5174527"/>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3</a:t>
              </a:r>
            </a:p>
          </p:txBody>
        </p:sp>
        <p:sp>
          <p:nvSpPr>
            <p:cNvPr id="36" name="Rectangle 35">
              <a:extLst>
                <a:ext uri="{FF2B5EF4-FFF2-40B4-BE49-F238E27FC236}">
                  <a16:creationId xmlns:a16="http://schemas.microsoft.com/office/drawing/2014/main" id="{A4773501-FEF7-4556-9D89-DCBCEA29BCE7}"/>
                </a:ext>
              </a:extLst>
            </p:cNvPr>
            <p:cNvSpPr/>
            <p:nvPr/>
          </p:nvSpPr>
          <p:spPr>
            <a:xfrm>
              <a:off x="5852214" y="4435863"/>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4</a:t>
              </a:r>
            </a:p>
          </p:txBody>
        </p:sp>
        <p:sp>
          <p:nvSpPr>
            <p:cNvPr id="37" name="Rectangle 36">
              <a:extLst>
                <a:ext uri="{FF2B5EF4-FFF2-40B4-BE49-F238E27FC236}">
                  <a16:creationId xmlns:a16="http://schemas.microsoft.com/office/drawing/2014/main" id="{91760CC1-2E10-4ECE-863F-5605CEAE0317}"/>
                </a:ext>
              </a:extLst>
            </p:cNvPr>
            <p:cNvSpPr/>
            <p:nvPr/>
          </p:nvSpPr>
          <p:spPr>
            <a:xfrm>
              <a:off x="5852213" y="4805195"/>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5</a:t>
              </a:r>
            </a:p>
          </p:txBody>
        </p:sp>
        <p:sp>
          <p:nvSpPr>
            <p:cNvPr id="38" name="Rectangle 37">
              <a:extLst>
                <a:ext uri="{FF2B5EF4-FFF2-40B4-BE49-F238E27FC236}">
                  <a16:creationId xmlns:a16="http://schemas.microsoft.com/office/drawing/2014/main" id="{9644E88D-9366-4E4E-9FB4-39F237FA3373}"/>
                </a:ext>
              </a:extLst>
            </p:cNvPr>
            <p:cNvSpPr/>
            <p:nvPr/>
          </p:nvSpPr>
          <p:spPr>
            <a:xfrm>
              <a:off x="5852213" y="5174527"/>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6</a:t>
              </a:r>
            </a:p>
          </p:txBody>
        </p:sp>
      </p:grpSp>
      <p:sp>
        <p:nvSpPr>
          <p:cNvPr id="21" name="Rectangle 20"/>
          <p:cNvSpPr/>
          <p:nvPr/>
        </p:nvSpPr>
        <p:spPr>
          <a:xfrm>
            <a:off x="183736" y="6245499"/>
            <a:ext cx="11250692" cy="461665"/>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sz="1200" dirty="0">
                <a:solidFill>
                  <a:schemeClr val="tx2"/>
                </a:solidFill>
              </a:rPr>
              <a:t>1. Punt, A.E., Butterworth, D.S., de Moor, C.L., De Oliveira, J.A.A., and Haddon, M. 2016. Management strategy evaluation: Best practices. Fish and Fisheries, 17: 303–334.</a:t>
            </a:r>
          </a:p>
          <a:p>
            <a:r>
              <a:rPr lang="en-US" sz="1200" dirty="0">
                <a:solidFill>
                  <a:schemeClr val="tx2"/>
                </a:solidFill>
              </a:rPr>
              <a:t>2. </a:t>
            </a:r>
            <a:r>
              <a:rPr lang="en-US" sz="1200" dirty="0" err="1">
                <a:solidFill>
                  <a:schemeClr val="tx2"/>
                </a:solidFill>
              </a:rPr>
              <a:t>Rademeyer</a:t>
            </a:r>
            <a:r>
              <a:rPr lang="en-US" sz="1200" dirty="0">
                <a:solidFill>
                  <a:schemeClr val="tx2"/>
                </a:solidFill>
              </a:rPr>
              <a:t>, R.A., </a:t>
            </a:r>
            <a:r>
              <a:rPr lang="en-US" sz="1200" dirty="0" err="1">
                <a:solidFill>
                  <a:schemeClr val="tx2"/>
                </a:solidFill>
              </a:rPr>
              <a:t>Plagányi</a:t>
            </a:r>
            <a:r>
              <a:rPr lang="en-US" sz="1200" dirty="0">
                <a:solidFill>
                  <a:schemeClr val="tx2"/>
                </a:solidFill>
              </a:rPr>
              <a:t>, É.E., and Butterworth, D.S. 2007. Tips and tricks in designing management procedures. ICES Journal of Marine Science, 64: 618-625.</a:t>
            </a:r>
          </a:p>
        </p:txBody>
      </p:sp>
      <p:sp>
        <p:nvSpPr>
          <p:cNvPr id="30" name="Title 1">
            <a:extLst>
              <a:ext uri="{FF2B5EF4-FFF2-40B4-BE49-F238E27FC236}">
                <a16:creationId xmlns:a16="http://schemas.microsoft.com/office/drawing/2014/main" id="{7E9BAAE3-4600-4848-8252-429988AB86D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Closed-loop Simulation</a:t>
            </a:r>
          </a:p>
        </p:txBody>
      </p:sp>
    </p:spTree>
    <p:extLst>
      <p:ext uri="{BB962C8B-B14F-4D97-AF65-F5344CB8AC3E}">
        <p14:creationId xmlns:p14="http://schemas.microsoft.com/office/powerpoint/2010/main" val="255510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EAF3-7E1A-4854-AC72-B9915442A345}"/>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6377D7A8-679A-4662-96DB-81386A08112D}"/>
              </a:ext>
            </a:extLst>
          </p:cNvPr>
          <p:cNvSpPr>
            <a:spLocks noGrp="1"/>
          </p:cNvSpPr>
          <p:nvPr>
            <p:ph idx="1"/>
          </p:nvPr>
        </p:nvSpPr>
        <p:spPr>
          <a:xfrm>
            <a:off x="680040" y="1458479"/>
            <a:ext cx="7972124" cy="4351338"/>
          </a:xfrm>
        </p:spPr>
        <p:txBody>
          <a:bodyPr/>
          <a:lstStyle/>
          <a:p>
            <a:r>
              <a:rPr lang="en-US" dirty="0"/>
              <a:t>Objective: identify MPs with acceptable performance relative to management objectives e.g., </a:t>
            </a:r>
          </a:p>
          <a:p>
            <a:pPr lvl="1"/>
            <a:r>
              <a:rPr lang="en-US" dirty="0"/>
              <a:t>P(B &gt; LRP) over some time period</a:t>
            </a:r>
          </a:p>
          <a:p>
            <a:r>
              <a:rPr lang="en-US" dirty="0"/>
              <a:t>Look for MPs robust across alternative OMs </a:t>
            </a:r>
          </a:p>
        </p:txBody>
      </p:sp>
      <p:sp>
        <p:nvSpPr>
          <p:cNvPr id="4" name="Slide Number Placeholder 3">
            <a:extLst>
              <a:ext uri="{FF2B5EF4-FFF2-40B4-BE49-F238E27FC236}">
                <a16:creationId xmlns:a16="http://schemas.microsoft.com/office/drawing/2014/main" id="{42583618-66FF-4D7A-97FA-4BB5C64DF1FF}"/>
              </a:ext>
            </a:extLst>
          </p:cNvPr>
          <p:cNvSpPr>
            <a:spLocks noGrp="1"/>
          </p:cNvSpPr>
          <p:nvPr>
            <p:ph type="sldNum" sz="quarter" idx="12"/>
          </p:nvPr>
        </p:nvSpPr>
        <p:spPr>
          <a:xfrm>
            <a:off x="9182792" y="6388100"/>
            <a:ext cx="2743200" cy="365125"/>
          </a:xfrm>
        </p:spPr>
        <p:txBody>
          <a:bodyPr/>
          <a:lstStyle/>
          <a:p>
            <a:fld id="{EEDFA2F9-C25F-4A63-B46B-7B5C200A39D1}" type="slidenum">
              <a:rPr lang="en-CA" smtClean="0"/>
              <a:pPr/>
              <a:t>58</a:t>
            </a:fld>
            <a:endParaRPr lang="en-CA"/>
          </a:p>
        </p:txBody>
      </p:sp>
      <p:pic>
        <p:nvPicPr>
          <p:cNvPr id="29" name="Picture 28">
            <a:extLst>
              <a:ext uri="{FF2B5EF4-FFF2-40B4-BE49-F238E27FC236}">
                <a16:creationId xmlns:a16="http://schemas.microsoft.com/office/drawing/2014/main" id="{D6533B8B-607B-4294-B86B-6548E490107F}"/>
              </a:ext>
            </a:extLst>
          </p:cNvPr>
          <p:cNvPicPr>
            <a:picLocks noChangeAspect="1"/>
          </p:cNvPicPr>
          <p:nvPr/>
        </p:nvPicPr>
        <p:blipFill>
          <a:blip r:embed="rId2"/>
          <a:stretch>
            <a:fillRect/>
          </a:stretch>
        </p:blipFill>
        <p:spPr>
          <a:xfrm>
            <a:off x="8328634" y="731837"/>
            <a:ext cx="3846161" cy="2166579"/>
          </a:xfrm>
          <a:prstGeom prst="rect">
            <a:avLst/>
          </a:prstGeom>
        </p:spPr>
      </p:pic>
      <p:pic>
        <p:nvPicPr>
          <p:cNvPr id="30" name="Picture 29">
            <a:extLst>
              <a:ext uri="{FF2B5EF4-FFF2-40B4-BE49-F238E27FC236}">
                <a16:creationId xmlns:a16="http://schemas.microsoft.com/office/drawing/2014/main" id="{6EE74AD8-A848-4002-A5DB-1CD0FA2DD2B4}"/>
              </a:ext>
            </a:extLst>
          </p:cNvPr>
          <p:cNvPicPr>
            <a:picLocks noChangeAspect="1"/>
          </p:cNvPicPr>
          <p:nvPr/>
        </p:nvPicPr>
        <p:blipFill>
          <a:blip r:embed="rId3"/>
          <a:stretch>
            <a:fillRect/>
          </a:stretch>
        </p:blipFill>
        <p:spPr>
          <a:xfrm>
            <a:off x="7342635" y="4029386"/>
            <a:ext cx="4566300" cy="2743438"/>
          </a:xfrm>
          <a:prstGeom prst="rect">
            <a:avLst/>
          </a:prstGeom>
        </p:spPr>
      </p:pic>
      <p:pic>
        <p:nvPicPr>
          <p:cNvPr id="31" name="Picture 30">
            <a:extLst>
              <a:ext uri="{FF2B5EF4-FFF2-40B4-BE49-F238E27FC236}">
                <a16:creationId xmlns:a16="http://schemas.microsoft.com/office/drawing/2014/main" id="{EFB7E1CD-5DF0-43D5-BDC3-16D09C2E815E}"/>
              </a:ext>
            </a:extLst>
          </p:cNvPr>
          <p:cNvPicPr>
            <a:picLocks noChangeAspect="1"/>
          </p:cNvPicPr>
          <p:nvPr/>
        </p:nvPicPr>
        <p:blipFill>
          <a:blip r:embed="rId4"/>
          <a:stretch>
            <a:fillRect/>
          </a:stretch>
        </p:blipFill>
        <p:spPr>
          <a:xfrm>
            <a:off x="17205" y="4029386"/>
            <a:ext cx="4572396" cy="2743438"/>
          </a:xfrm>
          <a:prstGeom prst="rect">
            <a:avLst/>
          </a:prstGeom>
        </p:spPr>
      </p:pic>
      <p:sp>
        <p:nvSpPr>
          <p:cNvPr id="32" name="TextBox 31">
            <a:extLst>
              <a:ext uri="{FF2B5EF4-FFF2-40B4-BE49-F238E27FC236}">
                <a16:creationId xmlns:a16="http://schemas.microsoft.com/office/drawing/2014/main" id="{A68925B4-948A-4BD9-93EE-60A9490B0DC9}"/>
              </a:ext>
            </a:extLst>
          </p:cNvPr>
          <p:cNvSpPr txBox="1"/>
          <p:nvPr/>
        </p:nvSpPr>
        <p:spPr>
          <a:xfrm>
            <a:off x="9038269" y="3971841"/>
            <a:ext cx="1625766" cy="2400657"/>
          </a:xfrm>
          <a:prstGeom prst="rect">
            <a:avLst/>
          </a:prstGeom>
          <a:noFill/>
        </p:spPr>
        <p:txBody>
          <a:bodyPr wrap="none" rtlCol="0">
            <a:spAutoFit/>
          </a:bodyPr>
          <a:lstStyle/>
          <a:p>
            <a:r>
              <a:rPr lang="en-CA" sz="15000" b="1" dirty="0">
                <a:solidFill>
                  <a:srgbClr val="00B050"/>
                </a:solidFill>
              </a:rPr>
              <a:t>✓</a:t>
            </a:r>
            <a:endParaRPr lang="en-CA" sz="15000" dirty="0">
              <a:solidFill>
                <a:srgbClr val="00B050"/>
              </a:solidFill>
            </a:endParaRPr>
          </a:p>
        </p:txBody>
      </p:sp>
      <p:sp>
        <p:nvSpPr>
          <p:cNvPr id="33" name="TextBox 32">
            <a:extLst>
              <a:ext uri="{FF2B5EF4-FFF2-40B4-BE49-F238E27FC236}">
                <a16:creationId xmlns:a16="http://schemas.microsoft.com/office/drawing/2014/main" id="{2B43F206-C843-4E5E-A834-7366E8BBB5DC}"/>
              </a:ext>
            </a:extLst>
          </p:cNvPr>
          <p:cNvSpPr txBox="1"/>
          <p:nvPr/>
        </p:nvSpPr>
        <p:spPr>
          <a:xfrm>
            <a:off x="1683772" y="3990343"/>
            <a:ext cx="1359291" cy="2400657"/>
          </a:xfrm>
          <a:prstGeom prst="rect">
            <a:avLst/>
          </a:prstGeom>
          <a:noFill/>
        </p:spPr>
        <p:txBody>
          <a:bodyPr wrap="square" rtlCol="0">
            <a:spAutoFit/>
          </a:bodyPr>
          <a:lstStyle/>
          <a:p>
            <a:r>
              <a:rPr lang="en-CA" sz="15000" dirty="0">
                <a:solidFill>
                  <a:srgbClr val="FF0000"/>
                </a:solidFill>
              </a:rPr>
              <a:t>×</a:t>
            </a:r>
          </a:p>
        </p:txBody>
      </p:sp>
      <p:sp>
        <p:nvSpPr>
          <p:cNvPr id="34" name="TextBox 33">
            <a:extLst>
              <a:ext uri="{FF2B5EF4-FFF2-40B4-BE49-F238E27FC236}">
                <a16:creationId xmlns:a16="http://schemas.microsoft.com/office/drawing/2014/main" id="{56C46C76-EB87-4601-BF8E-5102973AFDBB}"/>
              </a:ext>
            </a:extLst>
          </p:cNvPr>
          <p:cNvSpPr txBox="1"/>
          <p:nvPr/>
        </p:nvSpPr>
        <p:spPr>
          <a:xfrm>
            <a:off x="3857964" y="4223060"/>
            <a:ext cx="5004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MP1</a:t>
            </a:r>
          </a:p>
        </p:txBody>
      </p:sp>
      <p:sp>
        <p:nvSpPr>
          <p:cNvPr id="35" name="TextBox 34">
            <a:extLst>
              <a:ext uri="{FF2B5EF4-FFF2-40B4-BE49-F238E27FC236}">
                <a16:creationId xmlns:a16="http://schemas.microsoft.com/office/drawing/2014/main" id="{D2C14586-AC3F-46CD-AABA-3A1862BC3605}"/>
              </a:ext>
            </a:extLst>
          </p:cNvPr>
          <p:cNvSpPr txBox="1"/>
          <p:nvPr/>
        </p:nvSpPr>
        <p:spPr>
          <a:xfrm>
            <a:off x="11111047" y="4215136"/>
            <a:ext cx="5004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MP2</a:t>
            </a:r>
          </a:p>
        </p:txBody>
      </p:sp>
      <p:grpSp>
        <p:nvGrpSpPr>
          <p:cNvPr id="36" name="Group 35">
            <a:extLst>
              <a:ext uri="{FF2B5EF4-FFF2-40B4-BE49-F238E27FC236}">
                <a16:creationId xmlns:a16="http://schemas.microsoft.com/office/drawing/2014/main" id="{6CAC2B21-2ACC-42E6-8203-A31F85C2FC4A}"/>
              </a:ext>
            </a:extLst>
          </p:cNvPr>
          <p:cNvGrpSpPr/>
          <p:nvPr/>
        </p:nvGrpSpPr>
        <p:grpSpPr>
          <a:xfrm>
            <a:off x="5614838" y="4235508"/>
            <a:ext cx="914400" cy="1910326"/>
            <a:chOff x="5370835" y="3290782"/>
            <a:chExt cx="914400" cy="1910326"/>
          </a:xfrm>
        </p:grpSpPr>
        <p:sp>
          <p:nvSpPr>
            <p:cNvPr id="37" name="Rectangle 36">
              <a:extLst>
                <a:ext uri="{FF2B5EF4-FFF2-40B4-BE49-F238E27FC236}">
                  <a16:creationId xmlns:a16="http://schemas.microsoft.com/office/drawing/2014/main" id="{215DB551-C7C8-4285-BCC4-9CCE0086A2A9}"/>
                </a:ext>
              </a:extLst>
            </p:cNvPr>
            <p:cNvSpPr/>
            <p:nvPr/>
          </p:nvSpPr>
          <p:spPr>
            <a:xfrm>
              <a:off x="5408935" y="3905708"/>
              <a:ext cx="838200" cy="129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8" name="TextBox 37">
              <a:extLst>
                <a:ext uri="{FF2B5EF4-FFF2-40B4-BE49-F238E27FC236}">
                  <a16:creationId xmlns:a16="http://schemas.microsoft.com/office/drawing/2014/main" id="{7A01601A-5BB5-4127-A46A-538904A42D76}"/>
                </a:ext>
              </a:extLst>
            </p:cNvPr>
            <p:cNvSpPr txBox="1"/>
            <p:nvPr/>
          </p:nvSpPr>
          <p:spPr>
            <a:xfrm>
              <a:off x="5370835" y="3290782"/>
              <a:ext cx="914400" cy="646331"/>
            </a:xfrm>
            <a:prstGeom prst="rect">
              <a:avLst/>
            </a:prstGeom>
            <a:noFill/>
          </p:spPr>
          <p:txBody>
            <a:bodyPr wrap="square" rtlCol="0">
              <a:spAutoFit/>
            </a:bodyPr>
            <a:lstStyle/>
            <a:p>
              <a:pPr algn="ctr"/>
              <a:r>
                <a:rPr lang="en-US" dirty="0">
                  <a:latin typeface="Century Gothic" panose="020B0502020202020204" pitchFamily="34" charset="0"/>
                </a:rPr>
                <a:t>Set of 6 OMs</a:t>
              </a:r>
            </a:p>
          </p:txBody>
        </p:sp>
        <p:grpSp>
          <p:nvGrpSpPr>
            <p:cNvPr id="39" name="Group 38">
              <a:extLst>
                <a:ext uri="{FF2B5EF4-FFF2-40B4-BE49-F238E27FC236}">
                  <a16:creationId xmlns:a16="http://schemas.microsoft.com/office/drawing/2014/main" id="{9F1F1A9C-1DE7-4EA0-8880-A25DA0B2B2E8}"/>
                </a:ext>
              </a:extLst>
            </p:cNvPr>
            <p:cNvGrpSpPr/>
            <p:nvPr/>
          </p:nvGrpSpPr>
          <p:grpSpPr>
            <a:xfrm>
              <a:off x="5504663" y="4045576"/>
              <a:ext cx="646743" cy="1015663"/>
              <a:chOff x="7681941" y="3497025"/>
              <a:chExt cx="646743" cy="1015663"/>
            </a:xfrm>
          </p:grpSpPr>
          <p:sp>
            <p:nvSpPr>
              <p:cNvPr id="40" name="Rectangle 39">
                <a:extLst>
                  <a:ext uri="{FF2B5EF4-FFF2-40B4-BE49-F238E27FC236}">
                    <a16:creationId xmlns:a16="http://schemas.microsoft.com/office/drawing/2014/main" id="{6D8C51E6-FEDF-4805-B854-716D3D8E6E5E}"/>
                  </a:ext>
                </a:extLst>
              </p:cNvPr>
              <p:cNvSpPr/>
              <p:nvPr/>
            </p:nvSpPr>
            <p:spPr>
              <a:xfrm>
                <a:off x="7681942" y="3497025"/>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1</a:t>
                </a:r>
              </a:p>
            </p:txBody>
          </p:sp>
          <p:sp>
            <p:nvSpPr>
              <p:cNvPr id="41" name="Rectangle 40">
                <a:extLst>
                  <a:ext uri="{FF2B5EF4-FFF2-40B4-BE49-F238E27FC236}">
                    <a16:creationId xmlns:a16="http://schemas.microsoft.com/office/drawing/2014/main" id="{4BFC0942-022D-4653-A741-00236136D271}"/>
                  </a:ext>
                </a:extLst>
              </p:cNvPr>
              <p:cNvSpPr/>
              <p:nvPr/>
            </p:nvSpPr>
            <p:spPr>
              <a:xfrm>
                <a:off x="7681941" y="3866357"/>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2</a:t>
                </a:r>
              </a:p>
            </p:txBody>
          </p:sp>
          <p:sp>
            <p:nvSpPr>
              <p:cNvPr id="42" name="Rectangle 41">
                <a:extLst>
                  <a:ext uri="{FF2B5EF4-FFF2-40B4-BE49-F238E27FC236}">
                    <a16:creationId xmlns:a16="http://schemas.microsoft.com/office/drawing/2014/main" id="{A1C12196-E461-46AF-A9EE-3231CF7763A1}"/>
                  </a:ext>
                </a:extLst>
              </p:cNvPr>
              <p:cNvSpPr/>
              <p:nvPr/>
            </p:nvSpPr>
            <p:spPr>
              <a:xfrm>
                <a:off x="7681941" y="4235689"/>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3</a:t>
                </a:r>
              </a:p>
            </p:txBody>
          </p:sp>
          <p:sp>
            <p:nvSpPr>
              <p:cNvPr id="43" name="Rectangle 42">
                <a:extLst>
                  <a:ext uri="{FF2B5EF4-FFF2-40B4-BE49-F238E27FC236}">
                    <a16:creationId xmlns:a16="http://schemas.microsoft.com/office/drawing/2014/main" id="{ECB42659-C665-447E-BAE4-2AF7AD21E894}"/>
                  </a:ext>
                </a:extLst>
              </p:cNvPr>
              <p:cNvSpPr/>
              <p:nvPr/>
            </p:nvSpPr>
            <p:spPr>
              <a:xfrm>
                <a:off x="8048445" y="3497025"/>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4</a:t>
                </a:r>
              </a:p>
            </p:txBody>
          </p:sp>
          <p:sp>
            <p:nvSpPr>
              <p:cNvPr id="44" name="Rectangle 43">
                <a:extLst>
                  <a:ext uri="{FF2B5EF4-FFF2-40B4-BE49-F238E27FC236}">
                    <a16:creationId xmlns:a16="http://schemas.microsoft.com/office/drawing/2014/main" id="{C3DDC225-4481-4E13-94D7-BC8C5D60BF5F}"/>
                  </a:ext>
                </a:extLst>
              </p:cNvPr>
              <p:cNvSpPr/>
              <p:nvPr/>
            </p:nvSpPr>
            <p:spPr>
              <a:xfrm>
                <a:off x="8048444" y="3866357"/>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5</a:t>
                </a:r>
              </a:p>
            </p:txBody>
          </p:sp>
          <p:sp>
            <p:nvSpPr>
              <p:cNvPr id="45" name="Rectangle 44">
                <a:extLst>
                  <a:ext uri="{FF2B5EF4-FFF2-40B4-BE49-F238E27FC236}">
                    <a16:creationId xmlns:a16="http://schemas.microsoft.com/office/drawing/2014/main" id="{6D727379-7D37-4987-AC53-6DCE9F7EC5AF}"/>
                  </a:ext>
                </a:extLst>
              </p:cNvPr>
              <p:cNvSpPr/>
              <p:nvPr/>
            </p:nvSpPr>
            <p:spPr>
              <a:xfrm>
                <a:off x="8048444" y="4235689"/>
                <a:ext cx="280239" cy="276999"/>
              </a:xfrm>
              <a:prstGeom prst="rect">
                <a:avLst/>
              </a:prstGeom>
              <a:solidFill>
                <a:schemeClr val="accent1">
                  <a:lumMod val="40000"/>
                  <a:lumOff val="60000"/>
                </a:schemeClr>
              </a:solidFill>
              <a:ln>
                <a:solidFill>
                  <a:schemeClr val="tx1"/>
                </a:solidFill>
              </a:ln>
            </p:spPr>
            <p:txBody>
              <a:bodyPr wrap="square">
                <a:spAutoFit/>
              </a:bodyPr>
              <a:lstStyle/>
              <a:p>
                <a:pPr algn="ctr"/>
                <a:r>
                  <a:rPr lang="en-US" sz="1200" dirty="0">
                    <a:latin typeface="Century Gothic" panose="020B0502020202020204" pitchFamily="34" charset="0"/>
                  </a:rPr>
                  <a:t>6</a:t>
                </a:r>
              </a:p>
            </p:txBody>
          </p:sp>
        </p:grpSp>
      </p:grpSp>
      <p:sp>
        <p:nvSpPr>
          <p:cNvPr id="46" name="TextBox 45">
            <a:extLst>
              <a:ext uri="{FF2B5EF4-FFF2-40B4-BE49-F238E27FC236}">
                <a16:creationId xmlns:a16="http://schemas.microsoft.com/office/drawing/2014/main" id="{C33788F7-67A0-442B-88F6-1AB0BFF33B88}"/>
              </a:ext>
            </a:extLst>
          </p:cNvPr>
          <p:cNvSpPr txBox="1"/>
          <p:nvPr/>
        </p:nvSpPr>
        <p:spPr>
          <a:xfrm>
            <a:off x="1615644" y="5762694"/>
            <a:ext cx="1383510" cy="276999"/>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Low P(B &gt; LRP)</a:t>
            </a:r>
          </a:p>
        </p:txBody>
      </p:sp>
      <p:sp>
        <p:nvSpPr>
          <p:cNvPr id="47" name="TextBox 46">
            <a:extLst>
              <a:ext uri="{FF2B5EF4-FFF2-40B4-BE49-F238E27FC236}">
                <a16:creationId xmlns:a16="http://schemas.microsoft.com/office/drawing/2014/main" id="{58B08262-2F7A-46FE-B722-DEAA91E3B4F0}"/>
              </a:ext>
            </a:extLst>
          </p:cNvPr>
          <p:cNvSpPr txBox="1"/>
          <p:nvPr/>
        </p:nvSpPr>
        <p:spPr>
          <a:xfrm>
            <a:off x="8860222" y="5882600"/>
            <a:ext cx="1871942" cy="276999"/>
          </a:xfrm>
          <a:prstGeom prst="rect">
            <a:avLst/>
          </a:prstGeom>
          <a:noFill/>
        </p:spPr>
        <p:txBody>
          <a:bodyPr wrap="square" rtlCol="0">
            <a:spAutoFit/>
          </a:bodyPr>
          <a:lstStyle/>
          <a:p>
            <a:r>
              <a:rPr lang="en-US" sz="1200" dirty="0">
                <a:solidFill>
                  <a:srgbClr val="00B050"/>
                </a:solidFill>
                <a:latin typeface="Arial" panose="020B0604020202020204" pitchFamily="34" charset="0"/>
                <a:cs typeface="Arial" panose="020B0604020202020204" pitchFamily="34" charset="0"/>
              </a:rPr>
              <a:t>Acceptable P(B &gt; LRP)</a:t>
            </a:r>
          </a:p>
        </p:txBody>
      </p:sp>
    </p:spTree>
    <p:extLst>
      <p:ext uri="{BB962C8B-B14F-4D97-AF65-F5344CB8AC3E}">
        <p14:creationId xmlns:p14="http://schemas.microsoft.com/office/powerpoint/2010/main" val="420617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46" grpId="0"/>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B61-F360-44F4-BA34-48B560025FC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C28860DD-92A8-46FE-B8AB-F6FF89B20FB0}"/>
              </a:ext>
            </a:extLst>
          </p:cNvPr>
          <p:cNvSpPr>
            <a:spLocks noGrp="1"/>
          </p:cNvSpPr>
          <p:nvPr>
            <p:ph idx="1"/>
          </p:nvPr>
        </p:nvSpPr>
        <p:spPr>
          <a:xfrm>
            <a:off x="658813" y="1825625"/>
            <a:ext cx="10515600" cy="4351338"/>
          </a:xfrm>
        </p:spPr>
        <p:txBody>
          <a:bodyPr>
            <a:normAutofit/>
          </a:bodyPr>
          <a:lstStyle/>
          <a:p>
            <a:r>
              <a:rPr lang="en-US" sz="3200" dirty="0"/>
              <a:t>Closed-loop simulation frameworks differ from conventional assessments in two key ways:</a:t>
            </a:r>
          </a:p>
          <a:p>
            <a:pPr lvl="1"/>
            <a:r>
              <a:rPr lang="en-US" sz="2800" dirty="0"/>
              <a:t>Reference points and stock status are not explicitly reported – they are implicitly embedded in the OMs and Performance Metrics, and may also be a component of MPs</a:t>
            </a:r>
          </a:p>
          <a:p>
            <a:pPr lvl="1"/>
            <a:r>
              <a:rPr lang="en-US" sz="2800" dirty="0"/>
              <a:t>Because of this, objectives related to the probability of breaching reference points must be agreed upon at the beginning of the process</a:t>
            </a:r>
          </a:p>
          <a:p>
            <a:endParaRPr lang="en-US" sz="3200" dirty="0"/>
          </a:p>
        </p:txBody>
      </p:sp>
      <p:sp>
        <p:nvSpPr>
          <p:cNvPr id="4" name="Slide Number Placeholder 3">
            <a:extLst>
              <a:ext uri="{FF2B5EF4-FFF2-40B4-BE49-F238E27FC236}">
                <a16:creationId xmlns:a16="http://schemas.microsoft.com/office/drawing/2014/main" id="{4891330D-34B1-4361-84A2-9AE6100C20A3}"/>
              </a:ext>
            </a:extLst>
          </p:cNvPr>
          <p:cNvSpPr>
            <a:spLocks noGrp="1"/>
          </p:cNvSpPr>
          <p:nvPr>
            <p:ph type="sldNum" sz="quarter" idx="12"/>
          </p:nvPr>
        </p:nvSpPr>
        <p:spPr/>
        <p:txBody>
          <a:bodyPr/>
          <a:lstStyle/>
          <a:p>
            <a:fld id="{EEDFA2F9-C25F-4A63-B46B-7B5C200A39D1}" type="slidenum">
              <a:rPr lang="en-CA" smtClean="0"/>
              <a:pPr/>
              <a:t>59</a:t>
            </a:fld>
            <a:endParaRPr lang="en-CA"/>
          </a:p>
        </p:txBody>
      </p:sp>
    </p:spTree>
    <p:extLst>
      <p:ext uri="{BB962C8B-B14F-4D97-AF65-F5344CB8AC3E}">
        <p14:creationId xmlns:p14="http://schemas.microsoft.com/office/powerpoint/2010/main" val="374601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Discussion of Exercises</a:t>
            </a:r>
          </a:p>
        </p:txBody>
      </p:sp>
      <p:sp>
        <p:nvSpPr>
          <p:cNvPr id="3" name="Slide Number Placeholder 2"/>
          <p:cNvSpPr>
            <a:spLocks noGrp="1"/>
          </p:cNvSpPr>
          <p:nvPr>
            <p:ph type="sldNum" sz="quarter" idx="12"/>
          </p:nvPr>
        </p:nvSpPr>
        <p:spPr/>
        <p:txBody>
          <a:bodyPr/>
          <a:lstStyle/>
          <a:p>
            <a:fld id="{EEDFA2F9-C25F-4A63-B46B-7B5C200A39D1}" type="slidenum">
              <a:rPr lang="en-CA" smtClean="0"/>
              <a:t>6</a:t>
            </a:fld>
            <a:endParaRPr lang="en-CA"/>
          </a:p>
        </p:txBody>
      </p:sp>
    </p:spTree>
    <p:extLst>
      <p:ext uri="{BB962C8B-B14F-4D97-AF65-F5344CB8AC3E}">
        <p14:creationId xmlns:p14="http://schemas.microsoft.com/office/powerpoint/2010/main" val="3920057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B61-F360-44F4-BA34-48B560025FC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C28860DD-92A8-46FE-B8AB-F6FF89B20FB0}"/>
              </a:ext>
            </a:extLst>
          </p:cNvPr>
          <p:cNvSpPr>
            <a:spLocks noGrp="1"/>
          </p:cNvSpPr>
          <p:nvPr>
            <p:ph idx="1"/>
          </p:nvPr>
        </p:nvSpPr>
        <p:spPr>
          <a:xfrm>
            <a:off x="838200" y="1690688"/>
            <a:ext cx="10515600" cy="4351338"/>
          </a:xfrm>
        </p:spPr>
        <p:txBody>
          <a:bodyPr>
            <a:normAutofit/>
          </a:bodyPr>
          <a:lstStyle/>
          <a:p>
            <a:r>
              <a:rPr lang="en-US" sz="3200" dirty="0">
                <a:solidFill>
                  <a:srgbClr val="C00000"/>
                </a:solidFill>
              </a:rPr>
              <a:t>Concept of an LRP may serve one of 2 main roles:</a:t>
            </a:r>
          </a:p>
          <a:p>
            <a:pPr marL="971550" lvl="1" indent="-514350">
              <a:buFont typeface="+mj-lt"/>
              <a:buAutoNum type="arabicPeriod"/>
            </a:pPr>
            <a:r>
              <a:rPr lang="en-US" sz="2800" dirty="0"/>
              <a:t>A component of a measurable management objective that is defined in each OM and which is used to evaluate performance of MPs</a:t>
            </a:r>
          </a:p>
          <a:p>
            <a:pPr marL="971550" lvl="1" indent="-514350">
              <a:buFont typeface="+mj-lt"/>
              <a:buAutoNum type="arabicPeriod"/>
            </a:pPr>
            <a:r>
              <a:rPr lang="en-US" sz="2800" dirty="0"/>
              <a:t>As an explicit metric of stock status to be used for determining whether a rebuilding plan is triggered under s 6.2 of the Fish Stocks provisions (FSP) of the </a:t>
            </a:r>
            <a:r>
              <a:rPr lang="en-US" sz="2800" i="1" dirty="0"/>
              <a:t>Fisheries Act</a:t>
            </a:r>
            <a:r>
              <a:rPr lang="en-US" sz="2800" dirty="0"/>
              <a:t>.</a:t>
            </a:r>
          </a:p>
          <a:p>
            <a:pPr marL="0" indent="0">
              <a:buNone/>
            </a:pPr>
            <a:endParaRPr lang="en-US" sz="3200" dirty="0"/>
          </a:p>
        </p:txBody>
      </p:sp>
      <p:sp>
        <p:nvSpPr>
          <p:cNvPr id="4" name="Slide Number Placeholder 3">
            <a:extLst>
              <a:ext uri="{FF2B5EF4-FFF2-40B4-BE49-F238E27FC236}">
                <a16:creationId xmlns:a16="http://schemas.microsoft.com/office/drawing/2014/main" id="{4891330D-34B1-4361-84A2-9AE6100C20A3}"/>
              </a:ext>
            </a:extLst>
          </p:cNvPr>
          <p:cNvSpPr>
            <a:spLocks noGrp="1"/>
          </p:cNvSpPr>
          <p:nvPr>
            <p:ph type="sldNum" sz="quarter" idx="12"/>
          </p:nvPr>
        </p:nvSpPr>
        <p:spPr/>
        <p:txBody>
          <a:bodyPr/>
          <a:lstStyle/>
          <a:p>
            <a:fld id="{EEDFA2F9-C25F-4A63-B46B-7B5C200A39D1}" type="slidenum">
              <a:rPr lang="en-CA" smtClean="0"/>
              <a:pPr/>
              <a:t>60</a:t>
            </a:fld>
            <a:endParaRPr lang="en-CA"/>
          </a:p>
        </p:txBody>
      </p:sp>
    </p:spTree>
    <p:extLst>
      <p:ext uri="{BB962C8B-B14F-4D97-AF65-F5344CB8AC3E}">
        <p14:creationId xmlns:p14="http://schemas.microsoft.com/office/powerpoint/2010/main" val="1681987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B61-F360-44F4-BA34-48B560025FCD}"/>
              </a:ext>
            </a:extLst>
          </p:cNvPr>
          <p:cNvSpPr>
            <a:spLocks noGrp="1"/>
          </p:cNvSpPr>
          <p:nvPr>
            <p:ph type="title"/>
          </p:nvPr>
        </p:nvSpPr>
        <p:spPr/>
        <p:txBody>
          <a:bodyPr/>
          <a:lstStyle/>
          <a:p>
            <a:r>
              <a:rPr lang="en-US" dirty="0"/>
              <a:t>Closed-loop 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8860DD-92A8-46FE-B8AB-F6FF89B20FB0}"/>
                  </a:ext>
                </a:extLst>
              </p:cNvPr>
              <p:cNvSpPr>
                <a:spLocks noGrp="1"/>
              </p:cNvSpPr>
              <p:nvPr>
                <p:ph idx="1"/>
              </p:nvPr>
            </p:nvSpPr>
            <p:spPr/>
            <p:txBody>
              <a:bodyPr/>
              <a:lstStyle/>
              <a:p>
                <a:r>
                  <a:rPr lang="en-US" b="1" dirty="0">
                    <a:solidFill>
                      <a:srgbClr val="720E1B"/>
                    </a:solidFill>
                  </a:rPr>
                  <a:t>LRP Role 1</a:t>
                </a:r>
                <a:r>
                  <a:rPr lang="en-US" dirty="0"/>
                  <a:t>: Component of Management Objectives and Performance Metrics</a:t>
                </a:r>
              </a:p>
              <a:p>
                <a:pPr lvl="1"/>
                <a:r>
                  <a:rPr lang="en-US" sz="2800" dirty="0"/>
                  <a:t>In a fully specified objective, which includes a probability and a time frame.</a:t>
                </a:r>
              </a:p>
              <a:p>
                <a:pPr lvl="2"/>
                <a:r>
                  <a:rPr lang="en-US" sz="2400" dirty="0"/>
                  <a:t>e.g., P(B &gt; LRP) over the long-term is &gt; 0.95</a:t>
                </a:r>
              </a:p>
              <a:p>
                <a:pPr lvl="1"/>
                <a:r>
                  <a:rPr lang="en-US" sz="2800" dirty="0"/>
                  <a:t>LRP in this context is defined as a theoretical threshold consistent with the objective to avoid serious harm to the productivity of the stock (e.g., 0.4 </a:t>
                </a:r>
                <a14:m>
                  <m:oMath xmlns:m="http://schemas.openxmlformats.org/officeDocument/2006/math">
                    <m:r>
                      <a:rPr lang="en-US" sz="2800" i="1" dirty="0" smtClean="0">
                        <a:latin typeface="Cambria Math" panose="02040503050406030204" pitchFamily="18" charset="0"/>
                      </a:rPr>
                      <m:t>𝐵</m:t>
                    </m:r>
                    <m:r>
                      <m:rPr>
                        <m:sty m:val="p"/>
                      </m:rPr>
                      <a:rPr lang="en-US" sz="2800" i="0" baseline="-25000" dirty="0" smtClean="0">
                        <a:latin typeface="Cambria Math" panose="02040503050406030204" pitchFamily="18" charset="0"/>
                      </a:rPr>
                      <m:t>MSY</m:t>
                    </m:r>
                  </m:oMath>
                </a14:m>
                <a:r>
                  <a:rPr lang="en-US" sz="2800" i="1" baseline="-25000" dirty="0"/>
                  <a:t>,</a:t>
                </a:r>
                <a:r>
                  <a:rPr lang="en-US" sz="2800" dirty="0"/>
                  <a:t> 0.2 </a:t>
                </a:r>
                <a14:m>
                  <m:oMath xmlns:m="http://schemas.openxmlformats.org/officeDocument/2006/math">
                    <m:r>
                      <a:rPr lang="en-US" sz="2800" i="1" dirty="0" smtClean="0">
                        <a:latin typeface="Cambria Math" panose="02040503050406030204" pitchFamily="18" charset="0"/>
                      </a:rPr>
                      <m:t>𝐵</m:t>
                    </m:r>
                    <m:r>
                      <a:rPr lang="en-US" sz="2800" i="1" baseline="-25000" dirty="0" smtClean="0">
                        <a:latin typeface="Cambria Math" panose="02040503050406030204" pitchFamily="18" charset="0"/>
                      </a:rPr>
                      <m:t>0</m:t>
                    </m:r>
                  </m:oMath>
                </a14:m>
                <a:r>
                  <a:rPr lang="en-US" sz="2800" i="1" baseline="-25000" dirty="0"/>
                  <a:t>,</a:t>
                </a:r>
                <a:r>
                  <a:rPr lang="en-US" sz="2800" dirty="0"/>
                  <a:t> </a:t>
                </a:r>
                <a:r>
                  <a:rPr lang="en-US" sz="2800" dirty="0" err="1"/>
                  <a:t>B</a:t>
                </a:r>
                <a:r>
                  <a:rPr lang="en-US" sz="2800" baseline="-25000" dirty="0" err="1"/>
                  <a:t>recover</a:t>
                </a:r>
                <a:r>
                  <a:rPr lang="en-US" sz="2800" dirty="0"/>
                  <a:t>) </a:t>
                </a:r>
              </a:p>
              <a:p>
                <a:endParaRPr lang="en-US" dirty="0"/>
              </a:p>
            </p:txBody>
          </p:sp>
        </mc:Choice>
        <mc:Fallback xmlns="">
          <p:sp>
            <p:nvSpPr>
              <p:cNvPr id="3" name="Content Placeholder 2">
                <a:extLst>
                  <a:ext uri="{FF2B5EF4-FFF2-40B4-BE49-F238E27FC236}">
                    <a16:creationId xmlns:a16="http://schemas.microsoft.com/office/drawing/2014/main" id="{C28860DD-92A8-46FE-B8AB-F6FF89B20FB0}"/>
                  </a:ext>
                </a:extLst>
              </p:cNvPr>
              <p:cNvSpPr>
                <a:spLocks noGrp="1" noRot="1" noChangeAspect="1" noMove="1" noResize="1" noEditPoints="1" noAdjustHandles="1" noChangeArrowheads="1" noChangeShapeType="1" noTextEdit="1"/>
              </p:cNvSpPr>
              <p:nvPr>
                <p:ph idx="1"/>
              </p:nvPr>
            </p:nvSpPr>
            <p:spPr>
              <a:blipFill>
                <a:blip r:embed="rId2"/>
                <a:stretch>
                  <a:fillRect l="-1043" t="-2241" r="-6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91330D-34B1-4361-84A2-9AE6100C20A3}"/>
              </a:ext>
            </a:extLst>
          </p:cNvPr>
          <p:cNvSpPr>
            <a:spLocks noGrp="1"/>
          </p:cNvSpPr>
          <p:nvPr>
            <p:ph type="sldNum" sz="quarter" idx="12"/>
          </p:nvPr>
        </p:nvSpPr>
        <p:spPr/>
        <p:txBody>
          <a:bodyPr/>
          <a:lstStyle/>
          <a:p>
            <a:fld id="{EEDFA2F9-C25F-4A63-B46B-7B5C200A39D1}" type="slidenum">
              <a:rPr lang="en-CA" smtClean="0"/>
              <a:pPr/>
              <a:t>61</a:t>
            </a:fld>
            <a:endParaRPr lang="en-CA"/>
          </a:p>
        </p:txBody>
      </p:sp>
    </p:spTree>
    <p:extLst>
      <p:ext uri="{BB962C8B-B14F-4D97-AF65-F5344CB8AC3E}">
        <p14:creationId xmlns:p14="http://schemas.microsoft.com/office/powerpoint/2010/main" val="198266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B61-F360-44F4-BA34-48B560025FC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C28860DD-92A8-46FE-B8AB-F6FF89B20FB0}"/>
              </a:ext>
            </a:extLst>
          </p:cNvPr>
          <p:cNvSpPr>
            <a:spLocks noGrp="1"/>
          </p:cNvSpPr>
          <p:nvPr>
            <p:ph idx="1"/>
          </p:nvPr>
        </p:nvSpPr>
        <p:spPr/>
        <p:txBody>
          <a:bodyPr/>
          <a:lstStyle/>
          <a:p>
            <a:r>
              <a:rPr lang="en-US" b="1" dirty="0">
                <a:solidFill>
                  <a:srgbClr val="720E1B"/>
                </a:solidFill>
              </a:rPr>
              <a:t>LRP Role 2</a:t>
            </a:r>
            <a:r>
              <a:rPr lang="en-US" dirty="0"/>
              <a:t>: Metric of Stock Status</a:t>
            </a:r>
          </a:p>
          <a:p>
            <a:r>
              <a:rPr lang="en-US" dirty="0"/>
              <a:t>FSPs require an estimate of stock status for each candidate or prescribed fish stock.</a:t>
            </a:r>
          </a:p>
          <a:p>
            <a:r>
              <a:rPr lang="en-US" dirty="0"/>
              <a:t>Multiple approaches to do this:</a:t>
            </a:r>
          </a:p>
          <a:p>
            <a:pPr lvl="1"/>
            <a:r>
              <a:rPr lang="en-US" dirty="0"/>
              <a:t>Single base case OM (status from conditioned OM)</a:t>
            </a:r>
          </a:p>
          <a:p>
            <a:pPr lvl="1"/>
            <a:r>
              <a:rPr lang="en-US" dirty="0"/>
              <a:t>If OMs have been weighted based on plausibility, ensemble approach (weighted average) status across OMs</a:t>
            </a:r>
          </a:p>
          <a:p>
            <a:pPr lvl="1"/>
            <a:r>
              <a:rPr lang="en-US" dirty="0"/>
              <a:t>Weight-of-evidence approach</a:t>
            </a:r>
          </a:p>
        </p:txBody>
      </p:sp>
      <p:sp>
        <p:nvSpPr>
          <p:cNvPr id="4" name="Slide Number Placeholder 3">
            <a:extLst>
              <a:ext uri="{FF2B5EF4-FFF2-40B4-BE49-F238E27FC236}">
                <a16:creationId xmlns:a16="http://schemas.microsoft.com/office/drawing/2014/main" id="{4891330D-34B1-4361-84A2-9AE6100C20A3}"/>
              </a:ext>
            </a:extLst>
          </p:cNvPr>
          <p:cNvSpPr>
            <a:spLocks noGrp="1"/>
          </p:cNvSpPr>
          <p:nvPr>
            <p:ph type="sldNum" sz="quarter" idx="12"/>
          </p:nvPr>
        </p:nvSpPr>
        <p:spPr/>
        <p:txBody>
          <a:bodyPr/>
          <a:lstStyle/>
          <a:p>
            <a:fld id="{EEDFA2F9-C25F-4A63-B46B-7B5C200A39D1}" type="slidenum">
              <a:rPr lang="en-CA" smtClean="0"/>
              <a:pPr/>
              <a:t>62</a:t>
            </a:fld>
            <a:endParaRPr lang="en-CA"/>
          </a:p>
        </p:txBody>
      </p:sp>
    </p:spTree>
    <p:extLst>
      <p:ext uri="{BB962C8B-B14F-4D97-AF65-F5344CB8AC3E}">
        <p14:creationId xmlns:p14="http://schemas.microsoft.com/office/powerpoint/2010/main" val="1890498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B61-F360-44F4-BA34-48B560025FCD}"/>
              </a:ext>
            </a:extLst>
          </p:cNvPr>
          <p:cNvSpPr>
            <a:spLocks noGrp="1"/>
          </p:cNvSpPr>
          <p:nvPr>
            <p:ph type="title"/>
          </p:nvPr>
        </p:nvSpPr>
        <p:spPr/>
        <p:txBody>
          <a:bodyPr/>
          <a:lstStyle/>
          <a:p>
            <a:r>
              <a:rPr lang="en-US" dirty="0"/>
              <a:t>Closed-loop Simulation</a:t>
            </a:r>
            <a:endParaRPr lang="en-US" dirty="0">
              <a:solidFill>
                <a:srgbClr val="FF0000"/>
              </a:solidFill>
            </a:endParaRPr>
          </a:p>
        </p:txBody>
      </p:sp>
      <p:sp>
        <p:nvSpPr>
          <p:cNvPr id="3" name="Content Placeholder 2">
            <a:extLst>
              <a:ext uri="{FF2B5EF4-FFF2-40B4-BE49-F238E27FC236}">
                <a16:creationId xmlns:a16="http://schemas.microsoft.com/office/drawing/2014/main" id="{C28860DD-92A8-46FE-B8AB-F6FF89B20FB0}"/>
              </a:ext>
            </a:extLst>
          </p:cNvPr>
          <p:cNvSpPr>
            <a:spLocks noGrp="1"/>
          </p:cNvSpPr>
          <p:nvPr>
            <p:ph idx="1"/>
          </p:nvPr>
        </p:nvSpPr>
        <p:spPr>
          <a:xfrm>
            <a:off x="838200" y="1825625"/>
            <a:ext cx="6878782" cy="4351338"/>
          </a:xfrm>
        </p:spPr>
        <p:txBody>
          <a:bodyPr/>
          <a:lstStyle/>
          <a:p>
            <a:r>
              <a:rPr lang="en-US" dirty="0"/>
              <a:t>Operational Control Points (OCPs) in Management Procedures</a:t>
            </a:r>
          </a:p>
          <a:p>
            <a:r>
              <a:rPr lang="en-US" dirty="0"/>
              <a:t>Important to distinguish roles</a:t>
            </a:r>
          </a:p>
          <a:p>
            <a:pPr lvl="1"/>
            <a:r>
              <a:rPr lang="en-US" dirty="0"/>
              <a:t>Consider term “lower OCP” or “fishing cutoff” to avoid confusion with LRP as defined in Role 1 and Role 2 on the previous slides</a:t>
            </a:r>
          </a:p>
          <a:p>
            <a:pPr marL="0" indent="0">
              <a:buNone/>
            </a:pPr>
            <a:endParaRPr lang="en-US" dirty="0"/>
          </a:p>
        </p:txBody>
      </p:sp>
      <p:sp>
        <p:nvSpPr>
          <p:cNvPr id="4" name="Slide Number Placeholder 3">
            <a:extLst>
              <a:ext uri="{FF2B5EF4-FFF2-40B4-BE49-F238E27FC236}">
                <a16:creationId xmlns:a16="http://schemas.microsoft.com/office/drawing/2014/main" id="{4891330D-34B1-4361-84A2-9AE6100C20A3}"/>
              </a:ext>
            </a:extLst>
          </p:cNvPr>
          <p:cNvSpPr>
            <a:spLocks noGrp="1"/>
          </p:cNvSpPr>
          <p:nvPr>
            <p:ph type="sldNum" sz="quarter" idx="12"/>
          </p:nvPr>
        </p:nvSpPr>
        <p:spPr/>
        <p:txBody>
          <a:bodyPr/>
          <a:lstStyle/>
          <a:p>
            <a:fld id="{EEDFA2F9-C25F-4A63-B46B-7B5C200A39D1}" type="slidenum">
              <a:rPr lang="en-CA" smtClean="0"/>
              <a:pPr/>
              <a:t>63</a:t>
            </a:fld>
            <a:endParaRPr lang="en-CA"/>
          </a:p>
        </p:txBody>
      </p:sp>
      <p:pic>
        <p:nvPicPr>
          <p:cNvPr id="5" name="Picture 4">
            <a:extLst>
              <a:ext uri="{FF2B5EF4-FFF2-40B4-BE49-F238E27FC236}">
                <a16:creationId xmlns:a16="http://schemas.microsoft.com/office/drawing/2014/main" id="{D3DA8A23-15AA-44A1-84EB-10B32A06259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87627" y="2630220"/>
            <a:ext cx="3852672" cy="3495943"/>
          </a:xfrm>
          <a:prstGeom prst="rect">
            <a:avLst/>
          </a:prstGeom>
        </p:spPr>
      </p:pic>
      <p:cxnSp>
        <p:nvCxnSpPr>
          <p:cNvPr id="6" name="Straight Connector 5">
            <a:extLst>
              <a:ext uri="{FF2B5EF4-FFF2-40B4-BE49-F238E27FC236}">
                <a16:creationId xmlns:a16="http://schemas.microsoft.com/office/drawing/2014/main" id="{5C8378FE-90D1-4176-B115-428CC46B7E6A}"/>
              </a:ext>
            </a:extLst>
          </p:cNvPr>
          <p:cNvCxnSpPr>
            <a:cxnSpLocks/>
          </p:cNvCxnSpPr>
          <p:nvPr/>
        </p:nvCxnSpPr>
        <p:spPr>
          <a:xfrm>
            <a:off x="8747163" y="2971483"/>
            <a:ext cx="0" cy="24736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05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29891" cy="1325563"/>
          </a:xfrm>
        </p:spPr>
        <p:txBody>
          <a:bodyPr>
            <a:normAutofit fontScale="90000"/>
          </a:bodyPr>
          <a:lstStyle/>
          <a:p>
            <a:r>
              <a:rPr lang="en-US" sz="4000" dirty="0"/>
              <a:t>Further Reading: </a:t>
            </a:r>
            <a:br>
              <a:rPr lang="en-US" sz="4000" dirty="0"/>
            </a:br>
            <a:r>
              <a:rPr lang="en-US" sz="4000" dirty="0"/>
              <a:t>Upcoming </a:t>
            </a:r>
            <a:br>
              <a:rPr lang="en-US" sz="4000" dirty="0"/>
            </a:br>
            <a:r>
              <a:rPr lang="en-US" sz="4000" dirty="0"/>
              <a:t>Res Docs</a:t>
            </a:r>
          </a:p>
        </p:txBody>
      </p:sp>
      <p:sp>
        <p:nvSpPr>
          <p:cNvPr id="4" name="Slide Number Placeholder 3"/>
          <p:cNvSpPr>
            <a:spLocks noGrp="1"/>
          </p:cNvSpPr>
          <p:nvPr>
            <p:ph type="sldNum" sz="quarter" idx="12"/>
          </p:nvPr>
        </p:nvSpPr>
        <p:spPr/>
        <p:txBody>
          <a:bodyPr/>
          <a:lstStyle/>
          <a:p>
            <a:fld id="{EEDFA2F9-C25F-4A63-B46B-7B5C200A39D1}" type="slidenum">
              <a:rPr lang="en-CA" smtClean="0"/>
              <a:pPr/>
              <a:t>64</a:t>
            </a:fld>
            <a:endParaRPr lang="en-CA"/>
          </a:p>
        </p:txBody>
      </p:sp>
      <p:pic>
        <p:nvPicPr>
          <p:cNvPr id="6" name="Picture 5">
            <a:extLst>
              <a:ext uri="{FF2B5EF4-FFF2-40B4-BE49-F238E27FC236}">
                <a16:creationId xmlns:a16="http://schemas.microsoft.com/office/drawing/2014/main" id="{B841535C-33D0-4C25-87EB-40BA626D62F3}"/>
              </a:ext>
            </a:extLst>
          </p:cNvPr>
          <p:cNvPicPr>
            <a:picLocks noChangeAspect="1"/>
          </p:cNvPicPr>
          <p:nvPr/>
        </p:nvPicPr>
        <p:blipFill>
          <a:blip r:embed="rId2"/>
          <a:stretch>
            <a:fillRect/>
          </a:stretch>
        </p:blipFill>
        <p:spPr>
          <a:xfrm>
            <a:off x="4367608" y="0"/>
            <a:ext cx="7639050" cy="1876425"/>
          </a:xfrm>
          <a:prstGeom prst="rect">
            <a:avLst/>
          </a:prstGeom>
        </p:spPr>
      </p:pic>
      <p:pic>
        <p:nvPicPr>
          <p:cNvPr id="20" name="Picture 19">
            <a:extLst>
              <a:ext uri="{FF2B5EF4-FFF2-40B4-BE49-F238E27FC236}">
                <a16:creationId xmlns:a16="http://schemas.microsoft.com/office/drawing/2014/main" id="{093478F8-67E3-4BC3-833D-D27F9F17FF10}"/>
              </a:ext>
            </a:extLst>
          </p:cNvPr>
          <p:cNvPicPr>
            <a:picLocks noChangeAspect="1"/>
          </p:cNvPicPr>
          <p:nvPr/>
        </p:nvPicPr>
        <p:blipFill>
          <a:blip r:embed="rId3"/>
          <a:stretch>
            <a:fillRect/>
          </a:stretch>
        </p:blipFill>
        <p:spPr>
          <a:xfrm>
            <a:off x="4552950" y="2025368"/>
            <a:ext cx="7115204" cy="4832632"/>
          </a:xfrm>
          <a:prstGeom prst="rect">
            <a:avLst/>
          </a:prstGeom>
        </p:spPr>
      </p:pic>
    </p:spTree>
    <p:extLst>
      <p:ext uri="{BB962C8B-B14F-4D97-AF65-F5344CB8AC3E}">
        <p14:creationId xmlns:p14="http://schemas.microsoft.com/office/powerpoint/2010/main" val="2782687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6. Questions</a:t>
            </a:r>
          </a:p>
        </p:txBody>
      </p:sp>
      <p:sp>
        <p:nvSpPr>
          <p:cNvPr id="3" name="Slide Number Placeholder 2"/>
          <p:cNvSpPr>
            <a:spLocks noGrp="1"/>
          </p:cNvSpPr>
          <p:nvPr>
            <p:ph type="sldNum" sz="quarter" idx="12"/>
          </p:nvPr>
        </p:nvSpPr>
        <p:spPr/>
        <p:txBody>
          <a:bodyPr/>
          <a:lstStyle/>
          <a:p>
            <a:fld id="{EEDFA2F9-C25F-4A63-B46B-7B5C200A39D1}" type="slidenum">
              <a:rPr lang="en-CA" smtClean="0"/>
              <a:t>65</a:t>
            </a:fld>
            <a:endParaRPr lang="en-CA"/>
          </a:p>
        </p:txBody>
      </p:sp>
    </p:spTree>
    <p:extLst>
      <p:ext uri="{BB962C8B-B14F-4D97-AF65-F5344CB8AC3E}">
        <p14:creationId xmlns:p14="http://schemas.microsoft.com/office/powerpoint/2010/main" val="171538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2. Non-equilibrium 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7</a:t>
            </a:fld>
            <a:endParaRPr lang="en-CA"/>
          </a:p>
        </p:txBody>
      </p:sp>
    </p:spTree>
    <p:extLst>
      <p:ext uri="{BB962C8B-B14F-4D97-AF65-F5344CB8AC3E}">
        <p14:creationId xmlns:p14="http://schemas.microsoft.com/office/powerpoint/2010/main" val="404380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B23E-D78E-42AE-BBC9-1BE543CA19F8}"/>
              </a:ext>
            </a:extLst>
          </p:cNvPr>
          <p:cNvSpPr>
            <a:spLocks noGrp="1"/>
          </p:cNvSpPr>
          <p:nvPr>
            <p:ph type="title"/>
          </p:nvPr>
        </p:nvSpPr>
        <p:spPr>
          <a:xfrm>
            <a:off x="838200" y="302779"/>
            <a:ext cx="10515600" cy="1325563"/>
          </a:xfrm>
        </p:spPr>
        <p:txBody>
          <a:bodyPr/>
          <a:lstStyle/>
          <a:p>
            <a:r>
              <a:rPr lang="en-US" dirty="0"/>
              <a:t>Reference Points based on Historical Biomass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ABCEED-1FD9-4DCD-B676-17E668349A1C}"/>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a:t>
                </a:r>
              </a:p>
              <a:p>
                <a:pPr lvl="1"/>
                <a:r>
                  <a:rPr lang="en-US" dirty="0"/>
                  <a:t>the mean/median (or maximum) biomass over a historical time period reflecting the beginning of exploitation</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a:t>
                </a:r>
              </a:p>
              <a:p>
                <a:pPr lvl="1"/>
                <a:r>
                  <a:rPr lang="en-US" dirty="0"/>
                  <a:t>the mean or median biomass over a historical time period when biomass is high and catches are high; or</a:t>
                </a:r>
              </a:p>
              <a:p>
                <a:pPr lvl="1"/>
                <a:r>
                  <a:rPr lang="en-US" dirty="0"/>
                  <a:t>the mean or median biomass over a productive period.</a:t>
                </a:r>
              </a:p>
              <a:p>
                <a:r>
                  <a:rPr lang="en-US" dirty="0"/>
                  <a:t>LRP:</a:t>
                </a:r>
              </a:p>
              <a:p>
                <a:pPr lvl="1"/>
                <a:r>
                  <a:rPr lang="en-US" dirty="0"/>
                  <a:t>biomass from which the stock recovered to above average levels </a:t>
                </a:r>
              </a:p>
              <a:p>
                <a:pPr lvl="1"/>
                <a:r>
                  <a:rPr lang="en-US" dirty="0"/>
                  <a:t>biomass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17ABCEED-1FD9-4DCD-B676-17E668349A1C}"/>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610D1A-A681-4DF6-A9ED-04E56D1E5FD5}"/>
              </a:ext>
            </a:extLst>
          </p:cNvPr>
          <p:cNvSpPr>
            <a:spLocks noGrp="1"/>
          </p:cNvSpPr>
          <p:nvPr>
            <p:ph type="sldNum" sz="quarter" idx="12"/>
          </p:nvPr>
        </p:nvSpPr>
        <p:spPr/>
        <p:txBody>
          <a:bodyPr/>
          <a:lstStyle/>
          <a:p>
            <a:fld id="{EEDFA2F9-C25F-4A63-B46B-7B5C200A39D1}" type="slidenum">
              <a:rPr lang="en-CA" smtClean="0"/>
              <a:pPr/>
              <a:t>8</a:t>
            </a:fld>
            <a:endParaRPr lang="en-CA"/>
          </a:p>
        </p:txBody>
      </p:sp>
    </p:spTree>
    <p:extLst>
      <p:ext uri="{BB962C8B-B14F-4D97-AF65-F5344CB8AC3E}">
        <p14:creationId xmlns:p14="http://schemas.microsoft.com/office/powerpoint/2010/main" val="124787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B23E-D78E-42AE-BBC9-1BE543CA19F8}"/>
              </a:ext>
            </a:extLst>
          </p:cNvPr>
          <p:cNvSpPr>
            <a:spLocks noGrp="1"/>
          </p:cNvSpPr>
          <p:nvPr>
            <p:ph type="title"/>
          </p:nvPr>
        </p:nvSpPr>
        <p:spPr>
          <a:xfrm>
            <a:off x="838200" y="302779"/>
            <a:ext cx="10515600" cy="1325563"/>
          </a:xfrm>
        </p:spPr>
        <p:txBody>
          <a:bodyPr/>
          <a:lstStyle/>
          <a:p>
            <a:r>
              <a:rPr lang="en-US" dirty="0"/>
              <a:t>Reference Points based on Historical Biomass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ABCEED-1FD9-4DCD-B676-17E668349A1C}"/>
                  </a:ext>
                </a:extLst>
              </p:cNvPr>
              <p:cNvSpPr>
                <a:spLocks noGrp="1"/>
              </p:cNvSpPr>
              <p:nvPr>
                <p:ph idx="1"/>
              </p:nvPr>
            </p:nvSpPr>
            <p:spPr/>
            <p:txBody>
              <a:bodyPr>
                <a:normAutofit/>
              </a:bodyPr>
              <a:lstStyle/>
              <a:p>
                <a:r>
                  <a:rPr lang="en-US" dirty="0"/>
                  <a:t>An understanding of historical fishing pressure is needed to properly interpret the historical proxies for either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or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𝑀𝑆𝑌</m:t>
                    </m:r>
                  </m:oMath>
                </a14:m>
                <a:r>
                  <a:rPr lang="en-US" dirty="0"/>
                  <a:t> (NAFO 2004). </a:t>
                </a:r>
              </a:p>
              <a:p>
                <a:r>
                  <a:rPr lang="en-US" dirty="0"/>
                  <a:t>An empirical proxy for biomass or abundance may also be used</a:t>
                </a:r>
              </a:p>
              <a:p>
                <a:pPr lvl="1"/>
                <a:r>
                  <a:rPr lang="en-US" dirty="0"/>
                  <a:t>need to consider relationship between an empirical indicator and biomass or abundance e.g., </a:t>
                </a:r>
              </a:p>
              <a:p>
                <a:pPr lvl="2"/>
                <a:r>
                  <a:rPr lang="en-US" dirty="0"/>
                  <a:t>CPUE is proportional to Biomass or Abundance</a:t>
                </a:r>
              </a:p>
              <a:p>
                <a:pPr lvl="2"/>
                <a:r>
                  <a:rPr lang="en-US" dirty="0"/>
                  <a:t>Index is proportional to Biomass or Abundance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7ABCEED-1FD9-4DCD-B676-17E668349A1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610D1A-A681-4DF6-A9ED-04E56D1E5FD5}"/>
              </a:ext>
            </a:extLst>
          </p:cNvPr>
          <p:cNvSpPr>
            <a:spLocks noGrp="1"/>
          </p:cNvSpPr>
          <p:nvPr>
            <p:ph type="sldNum" sz="quarter" idx="12"/>
          </p:nvPr>
        </p:nvSpPr>
        <p:spPr/>
        <p:txBody>
          <a:bodyPr/>
          <a:lstStyle/>
          <a:p>
            <a:fld id="{EEDFA2F9-C25F-4A63-B46B-7B5C200A39D1}" type="slidenum">
              <a:rPr lang="en-CA" smtClean="0"/>
              <a:pPr/>
              <a:t>9</a:t>
            </a:fld>
            <a:endParaRPr lang="en-CA"/>
          </a:p>
        </p:txBody>
      </p:sp>
      <p:sp>
        <p:nvSpPr>
          <p:cNvPr id="5" name="TextBox 4">
            <a:extLst>
              <a:ext uri="{FF2B5EF4-FFF2-40B4-BE49-F238E27FC236}">
                <a16:creationId xmlns:a16="http://schemas.microsoft.com/office/drawing/2014/main" id="{930FCD43-6F04-4758-86A4-28891787EB63}"/>
              </a:ext>
            </a:extLst>
          </p:cNvPr>
          <p:cNvSpPr txBox="1"/>
          <p:nvPr/>
        </p:nvSpPr>
        <p:spPr>
          <a:xfrm>
            <a:off x="188802" y="6030694"/>
            <a:ext cx="11164998"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NAFO (Northwest Atlantic Fisheries Organization) 2004. Report of the NAFO Study Group on Limit Reference Points. NAFO SCS Doc. 04/12, Serial No. N4980.</a:t>
            </a:r>
          </a:p>
        </p:txBody>
      </p:sp>
    </p:spTree>
    <p:extLst>
      <p:ext uri="{BB962C8B-B14F-4D97-AF65-F5344CB8AC3E}">
        <p14:creationId xmlns:p14="http://schemas.microsoft.com/office/powerpoint/2010/main" val="9784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21786</TotalTime>
  <Words>4663</Words>
  <Application>Microsoft Office PowerPoint</Application>
  <PresentationFormat>Widescreen</PresentationFormat>
  <Paragraphs>513</Paragraphs>
  <Slides>65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Cambria Math</vt:lpstr>
      <vt:lpstr>Century Gothic</vt:lpstr>
      <vt:lpstr>Times New Roman</vt:lpstr>
      <vt:lpstr>Office Theme</vt:lpstr>
      <vt:lpstr>Reference Points 101</vt:lpstr>
      <vt:lpstr>https://native-land.ca/</vt:lpstr>
      <vt:lpstr>Objectives</vt:lpstr>
      <vt:lpstr>Objectives</vt:lpstr>
      <vt:lpstr>Outline – Day 2</vt:lpstr>
      <vt:lpstr>1. Discussion of Exercises</vt:lpstr>
      <vt:lpstr>2. Non-equilibrium Reference Points</vt:lpstr>
      <vt:lpstr>Reference Points based on Historical Biomass</vt:lpstr>
      <vt:lpstr>Reference Points based on Historical Biomass</vt:lpstr>
      <vt:lpstr>4RST Greenland halibut</vt:lpstr>
      <vt:lpstr>4R Fall spawning Atlantic herring</vt:lpstr>
      <vt:lpstr>American Lobster (LFA 38) </vt:lpstr>
      <vt:lpstr>Atlantic salmon</vt:lpstr>
      <vt:lpstr>Pacific Red Sea Urchin (RSU)</vt:lpstr>
      <vt:lpstr>Pacific Giant Red Sea Cucumber</vt:lpstr>
      <vt:lpstr>PowerPoint Presentation</vt:lpstr>
      <vt:lpstr>Pacific cod - WCVI</vt:lpstr>
      <vt:lpstr>More Examples</vt:lpstr>
      <vt:lpstr>3. Brief Intro to Time-varying  Reference Points</vt:lpstr>
      <vt:lpstr>Stock assessments change over time</vt:lpstr>
      <vt:lpstr>Time-varying natural mortality (M)</vt:lpstr>
      <vt:lpstr>Equilibrium reference points and changing productivity</vt:lpstr>
      <vt:lpstr>Question</vt:lpstr>
      <vt:lpstr>M scenarios</vt:lpstr>
      <vt:lpstr>Inverse relationship between M and key equilibrium reference points</vt:lpstr>
      <vt:lpstr>Examples: B0 five ways</vt:lpstr>
      <vt:lpstr>Dynamic B01,2</vt:lpstr>
      <vt:lpstr>Performance Metrics</vt:lpstr>
      <vt:lpstr>B0 five ways (no fishing) WCVI</vt:lpstr>
      <vt:lpstr>B0 five ways (no fishing) WCVI</vt:lpstr>
      <vt:lpstr>Projected LRP five ways (No Fishing)</vt:lpstr>
      <vt:lpstr>Time-varying LRP (no fishing)  WCVI</vt:lpstr>
      <vt:lpstr>Conclusions</vt:lpstr>
      <vt:lpstr>Changing reference points should not solely be the purview of Science</vt:lpstr>
      <vt:lpstr>Exercise</vt:lpstr>
      <vt:lpstr>4. Approaches for Data-limited Stocks</vt:lpstr>
      <vt:lpstr>Approaches for Data-limited Stocks</vt:lpstr>
      <vt:lpstr>Empirical and Historical Proxies for B0 and BMSY</vt:lpstr>
      <vt:lpstr>Theoretical Proxies for BMSY</vt:lpstr>
      <vt:lpstr>Theoretical Proxies for FMSY</vt:lpstr>
      <vt:lpstr>Length-based approaches</vt:lpstr>
      <vt:lpstr>Length-based approaches</vt:lpstr>
      <vt:lpstr>Length-based approaches</vt:lpstr>
      <vt:lpstr>Catch-only Approaches</vt:lpstr>
      <vt:lpstr>Catch-only Approaches</vt:lpstr>
      <vt:lpstr>Closed-loop Simulation </vt:lpstr>
      <vt:lpstr>Closed-loop Simulation </vt:lpstr>
      <vt:lpstr>5. Closed-loop Simulation</vt:lpstr>
      <vt:lpstr>Closed-loop Simulation</vt:lpstr>
      <vt:lpstr>Closed-loop Simulation</vt:lpstr>
      <vt:lpstr>Closed-loop Simulation</vt:lpstr>
      <vt:lpstr>Closed-loop Simulation</vt:lpstr>
      <vt:lpstr>Closed-loop Simulation</vt:lpstr>
      <vt:lpstr>Closed-loop Simulation</vt:lpstr>
      <vt:lpstr>Closed-loop Simulation</vt:lpstr>
      <vt:lpstr>Closed-loop Simulation</vt:lpstr>
      <vt:lpstr>PowerPoint Presentation</vt:lpstr>
      <vt:lpstr>Closed-loop Simulation</vt:lpstr>
      <vt:lpstr>Closed-loop Simulation</vt:lpstr>
      <vt:lpstr>Closed-loop Simulation</vt:lpstr>
      <vt:lpstr>Closed-loop Simulation</vt:lpstr>
      <vt:lpstr>Closed-loop Simulation</vt:lpstr>
      <vt:lpstr>Closed-loop Simulation</vt:lpstr>
      <vt:lpstr>Further Reading:  Upcoming  Res Docs</vt:lpstr>
      <vt:lpstr>6. Questions</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486</cp:revision>
  <dcterms:created xsi:type="dcterms:W3CDTF">2021-10-28T18:18:48Z</dcterms:created>
  <dcterms:modified xsi:type="dcterms:W3CDTF">2022-11-22T16:09:19Z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